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305" r:id="rId2"/>
    <p:sldId id="262" r:id="rId3"/>
    <p:sldId id="275" r:id="rId4"/>
    <p:sldId id="339" r:id="rId5"/>
    <p:sldId id="302" r:id="rId6"/>
    <p:sldId id="335" r:id="rId7"/>
    <p:sldId id="329" r:id="rId8"/>
    <p:sldId id="311" r:id="rId9"/>
    <p:sldId id="312" r:id="rId10"/>
    <p:sldId id="309" r:id="rId11"/>
    <p:sldId id="334" r:id="rId12"/>
    <p:sldId id="310" r:id="rId13"/>
    <p:sldId id="313" r:id="rId14"/>
    <p:sldId id="337" r:id="rId15"/>
    <p:sldId id="314" r:id="rId16"/>
    <p:sldId id="336" r:id="rId17"/>
    <p:sldId id="330" r:id="rId18"/>
    <p:sldId id="327" r:id="rId19"/>
    <p:sldId id="328" r:id="rId20"/>
    <p:sldId id="326" r:id="rId21"/>
    <p:sldId id="331" r:id="rId22"/>
    <p:sldId id="300" r:id="rId23"/>
    <p:sldId id="282" r:id="rId24"/>
    <p:sldId id="332" r:id="rId25"/>
    <p:sldId id="280" r:id="rId26"/>
    <p:sldId id="290" r:id="rId27"/>
    <p:sldId id="338" r:id="rId28"/>
    <p:sldId id="308" r:id="rId29"/>
    <p:sldId id="273" r:id="rId30"/>
    <p:sldId id="298" r:id="rId31"/>
    <p:sldId id="301" r:id="rId32"/>
    <p:sldId id="291" r:id="rId33"/>
    <p:sldId id="296" r:id="rId34"/>
    <p:sldId id="283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B373607-D9A5-4107-8C45-53453BD97D24}">
          <p14:sldIdLst>
            <p14:sldId id="305"/>
            <p14:sldId id="262"/>
          </p14:sldIdLst>
        </p14:section>
        <p14:section name="Results" id="{69720118-C9BF-46FF-8154-E4974224B939}">
          <p14:sldIdLst>
            <p14:sldId id="275"/>
            <p14:sldId id="339"/>
            <p14:sldId id="302"/>
            <p14:sldId id="335"/>
            <p14:sldId id="329"/>
            <p14:sldId id="311"/>
            <p14:sldId id="312"/>
          </p14:sldIdLst>
        </p14:section>
        <p14:section name="SI Figures" id="{8CF5BAE4-46B4-4F43-B500-AFCB02F17D54}">
          <p14:sldIdLst>
            <p14:sldId id="309"/>
            <p14:sldId id="334"/>
            <p14:sldId id="310"/>
            <p14:sldId id="313"/>
            <p14:sldId id="337"/>
            <p14:sldId id="314"/>
            <p14:sldId id="336"/>
            <p14:sldId id="330"/>
            <p14:sldId id="327"/>
            <p14:sldId id="328"/>
            <p14:sldId id="326"/>
            <p14:sldId id="331"/>
            <p14:sldId id="300"/>
            <p14:sldId id="282"/>
            <p14:sldId id="332"/>
            <p14:sldId id="280"/>
            <p14:sldId id="290"/>
            <p14:sldId id="338"/>
          </p14:sldIdLst>
        </p14:section>
        <p14:section name="Other" id="{3A8907FF-B354-F14F-AE28-F88F8978660C}">
          <p14:sldIdLst>
            <p14:sldId id="308"/>
            <p14:sldId id="273"/>
            <p14:sldId id="298"/>
            <p14:sldId id="301"/>
            <p14:sldId id="291"/>
            <p14:sldId id="296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B0AC"/>
    <a:srgbClr val="FF9DA7"/>
    <a:srgbClr val="6FB3AE"/>
    <a:srgbClr val="9C755F"/>
    <a:srgbClr val="955984"/>
    <a:srgbClr val="514B49"/>
    <a:srgbClr val="B07AA1"/>
    <a:srgbClr val="79706E"/>
    <a:srgbClr val="6495ED"/>
    <a:srgbClr val="F1E5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10"/>
    <p:restoredTop sz="94718"/>
  </p:normalViewPr>
  <p:slideViewPr>
    <p:cSldViewPr snapToGrid="0">
      <p:cViewPr varScale="1">
        <p:scale>
          <a:sx n="117" d="100"/>
          <a:sy n="117" d="100"/>
        </p:scale>
        <p:origin x="1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C85BD-38E1-462B-9F8D-698255F43020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BB61D0-1287-4252-AB34-8DD36166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43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96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11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1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50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38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7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43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51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13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5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34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5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52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93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54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7/9/24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26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94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7/9/24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29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17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14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24EA4-03DB-43AE-A224-1CEDF23D70C9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7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ECC095-DD13-08EA-28BC-5D5320D91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98" y="0"/>
            <a:ext cx="6982343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E5B0F22-9785-051C-2933-13AD728136BE}"/>
              </a:ext>
            </a:extLst>
          </p:cNvPr>
          <p:cNvSpPr/>
          <p:nvPr/>
        </p:nvSpPr>
        <p:spPr>
          <a:xfrm>
            <a:off x="2955929" y="1955682"/>
            <a:ext cx="911820" cy="93228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E7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Avenir LT Std 55 Roman" panose="020B0503020203020204" pitchFamily="34" charset="0"/>
              </a:rPr>
              <a:t>Pumped Storage Hydro-</a:t>
            </a:r>
          </a:p>
          <a:p>
            <a:pPr algn="ctr"/>
            <a:r>
              <a:rPr lang="en-US" sz="1400">
                <a:solidFill>
                  <a:schemeClr val="tx1"/>
                </a:solidFill>
                <a:latin typeface="Avenir LT Std 55 Roman" panose="020B0503020203020204" pitchFamily="34" charset="0"/>
              </a:rPr>
              <a:t>power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987EB5-9D43-354D-79ED-9AF90E2B9492}"/>
              </a:ext>
            </a:extLst>
          </p:cNvPr>
          <p:cNvSpPr/>
          <p:nvPr/>
        </p:nvSpPr>
        <p:spPr>
          <a:xfrm>
            <a:off x="3764707" y="3084351"/>
            <a:ext cx="820483" cy="30919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Avenir LT Std 55 Roman" panose="020B0503020203020204" pitchFamily="34" charset="0"/>
              </a:rPr>
              <a:t>Gravity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035B30-E66B-FA2A-B299-FD89A6092F59}"/>
              </a:ext>
            </a:extLst>
          </p:cNvPr>
          <p:cNvSpPr/>
          <p:nvPr/>
        </p:nvSpPr>
        <p:spPr>
          <a:xfrm>
            <a:off x="5263392" y="3736942"/>
            <a:ext cx="934495" cy="8236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9A1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Avenir LT Std 55 Roman" panose="020B0503020203020204" pitchFamily="34" charset="0"/>
              </a:rPr>
              <a:t>Redox Flow Batteries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7E6CC04-F2BA-02B7-E094-38A0737A2A96}"/>
              </a:ext>
            </a:extLst>
          </p:cNvPr>
          <p:cNvSpPr/>
          <p:nvPr/>
        </p:nvSpPr>
        <p:spPr>
          <a:xfrm>
            <a:off x="4755167" y="5294109"/>
            <a:ext cx="788472" cy="30919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Avenir LT Std 55 Roman" panose="020B0503020203020204" pitchFamily="34" charset="0"/>
              </a:rPr>
              <a:t>Li-ion *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64A1839-AFC8-0B2A-0DB3-7249D2B37903}"/>
              </a:ext>
            </a:extLst>
          </p:cNvPr>
          <p:cNvSpPr/>
          <p:nvPr/>
        </p:nvSpPr>
        <p:spPr>
          <a:xfrm>
            <a:off x="4075215" y="2406549"/>
            <a:ext cx="867549" cy="30919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28E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Avenir LT Std 55 Roman" panose="020B0503020203020204" pitchFamily="34" charset="0"/>
              </a:rPr>
              <a:t>Thermal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B86004EC-7A7F-9E79-63A2-7B433BB856A3}"/>
              </a:ext>
            </a:extLst>
          </p:cNvPr>
          <p:cNvSpPr/>
          <p:nvPr/>
        </p:nvSpPr>
        <p:spPr>
          <a:xfrm>
            <a:off x="1474695" y="2184581"/>
            <a:ext cx="1047785" cy="539449"/>
          </a:xfrm>
          <a:prstGeom prst="wedgeRoundRectCallout">
            <a:avLst>
              <a:gd name="adj1" fmla="val 60770"/>
              <a:gd name="adj2" fmla="val 21106"/>
              <a:gd name="adj3" fmla="val 16667"/>
            </a:avLst>
          </a:prstGeom>
          <a:solidFill>
            <a:schemeClr val="bg1"/>
          </a:solidFill>
          <a:ln w="28575">
            <a:solidFill>
              <a:srgbClr val="FF9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Electrolytic Hydrogen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82D9F3DD-F361-1E82-9588-923548BE7698}"/>
              </a:ext>
            </a:extLst>
          </p:cNvPr>
          <p:cNvSpPr/>
          <p:nvPr/>
        </p:nvSpPr>
        <p:spPr>
          <a:xfrm>
            <a:off x="3515781" y="3587536"/>
            <a:ext cx="1502534" cy="561218"/>
          </a:xfrm>
          <a:prstGeom prst="wedgeRoundRectCallout">
            <a:avLst>
              <a:gd name="adj1" fmla="val -58299"/>
              <a:gd name="adj2" fmla="val -20134"/>
              <a:gd name="adj3" fmla="val 16667"/>
            </a:avLst>
          </a:prstGeom>
          <a:solidFill>
            <a:schemeClr val="bg1"/>
          </a:solidFill>
          <a:ln w="28575">
            <a:solidFill>
              <a:srgbClr val="76B7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Compressed Air Energy Storage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9A9387E8-D5B1-8759-D85F-B7B56353A851}"/>
              </a:ext>
            </a:extLst>
          </p:cNvPr>
          <p:cNvSpPr/>
          <p:nvPr/>
        </p:nvSpPr>
        <p:spPr>
          <a:xfrm>
            <a:off x="1474695" y="3069994"/>
            <a:ext cx="1047785" cy="561218"/>
          </a:xfrm>
          <a:prstGeom prst="wedgeRoundRectCallout">
            <a:avLst>
              <a:gd name="adj1" fmla="val 61786"/>
              <a:gd name="adj2" fmla="val -20268"/>
              <a:gd name="adj3" fmla="val 16667"/>
            </a:avLst>
          </a:prstGeom>
          <a:solidFill>
            <a:schemeClr val="bg1"/>
          </a:solidFill>
          <a:ln w="28575">
            <a:solidFill>
              <a:srgbClr val="BAB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Metal-Air Batteries *</a:t>
            </a:r>
          </a:p>
        </p:txBody>
      </p:sp>
    </p:spTree>
    <p:extLst>
      <p:ext uri="{BB962C8B-B14F-4D97-AF65-F5344CB8AC3E}">
        <p14:creationId xmlns:p14="http://schemas.microsoft.com/office/powerpoint/2010/main" val="3948047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86C650F9-E52C-30DD-2FB2-31B18C399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7" y="0"/>
            <a:ext cx="7286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9">
            <a:extLst>
              <a:ext uri="{FF2B5EF4-FFF2-40B4-BE49-F238E27FC236}">
                <a16:creationId xmlns:a16="http://schemas.microsoft.com/office/drawing/2014/main" id="{3C69FE10-C3C8-CC96-228C-F238365588DC}"/>
              </a:ext>
            </a:extLst>
          </p:cNvPr>
          <p:cNvSpPr/>
          <p:nvPr/>
        </p:nvSpPr>
        <p:spPr>
          <a:xfrm>
            <a:off x="2523916" y="172507"/>
            <a:ext cx="1092166" cy="393393"/>
          </a:xfrm>
          <a:prstGeom prst="wedgeRoundRectCallout">
            <a:avLst>
              <a:gd name="adj1" fmla="val -20833"/>
              <a:gd name="adj2" fmla="val 74127"/>
              <a:gd name="adj3" fmla="val 16667"/>
            </a:avLst>
          </a:prstGeom>
          <a:solidFill>
            <a:schemeClr val="bg1"/>
          </a:solidFill>
          <a:ln w="28575">
            <a:solidFill>
              <a:srgbClr val="F28E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LT Std 55 Roman" panose="020B0503020203020204" pitchFamily="34" charset="0"/>
              </a:rPr>
              <a:t>Thermal</a:t>
            </a:r>
          </a:p>
        </p:txBody>
      </p:sp>
      <p:sp>
        <p:nvSpPr>
          <p:cNvPr id="3" name="Speech Bubble: Rectangle with Corners Rounded 10">
            <a:extLst>
              <a:ext uri="{FF2B5EF4-FFF2-40B4-BE49-F238E27FC236}">
                <a16:creationId xmlns:a16="http://schemas.microsoft.com/office/drawing/2014/main" id="{978CF6FE-5175-D82C-6B84-A64E390FEB89}"/>
              </a:ext>
            </a:extLst>
          </p:cNvPr>
          <p:cNvSpPr/>
          <p:nvPr/>
        </p:nvSpPr>
        <p:spPr>
          <a:xfrm>
            <a:off x="1488930" y="1931075"/>
            <a:ext cx="1243820" cy="393393"/>
          </a:xfrm>
          <a:prstGeom prst="wedgeRoundRectCallout">
            <a:avLst>
              <a:gd name="adj1" fmla="val 21746"/>
              <a:gd name="adj2" fmla="val -74112"/>
              <a:gd name="adj3" fmla="val 16667"/>
            </a:avLst>
          </a:prstGeom>
          <a:solidFill>
            <a:schemeClr val="bg1"/>
          </a:solidFill>
          <a:ln w="28575">
            <a:solidFill>
              <a:srgbClr val="FF9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Hydrogen</a:t>
            </a:r>
          </a:p>
        </p:txBody>
      </p:sp>
      <p:sp>
        <p:nvSpPr>
          <p:cNvPr id="4" name="Speech Bubble: Rectangle with Corners Rounded 11">
            <a:extLst>
              <a:ext uri="{FF2B5EF4-FFF2-40B4-BE49-F238E27FC236}">
                <a16:creationId xmlns:a16="http://schemas.microsoft.com/office/drawing/2014/main" id="{E17160B4-3115-CEB0-EC2C-11E192DC3F15}"/>
              </a:ext>
            </a:extLst>
          </p:cNvPr>
          <p:cNvSpPr/>
          <p:nvPr/>
        </p:nvSpPr>
        <p:spPr>
          <a:xfrm>
            <a:off x="2927722" y="4336835"/>
            <a:ext cx="833364" cy="393393"/>
          </a:xfrm>
          <a:prstGeom prst="wedgeRoundRectCallout">
            <a:avLst>
              <a:gd name="adj1" fmla="val -20981"/>
              <a:gd name="adj2" fmla="val -68518"/>
              <a:gd name="adj3" fmla="val 16667"/>
            </a:avLst>
          </a:prstGeom>
          <a:solidFill>
            <a:schemeClr val="bg1"/>
          </a:solidFill>
          <a:ln w="28575">
            <a:solidFill>
              <a:srgbClr val="76B7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CAES</a:t>
            </a:r>
          </a:p>
        </p:txBody>
      </p:sp>
      <p:sp>
        <p:nvSpPr>
          <p:cNvPr id="5" name="Speech Bubble: Rectangle with Corners Rounded 12">
            <a:extLst>
              <a:ext uri="{FF2B5EF4-FFF2-40B4-BE49-F238E27FC236}">
                <a16:creationId xmlns:a16="http://schemas.microsoft.com/office/drawing/2014/main" id="{D035E5CA-8D47-1BA0-2BDD-9AF6C7E6B88C}"/>
              </a:ext>
            </a:extLst>
          </p:cNvPr>
          <p:cNvSpPr/>
          <p:nvPr/>
        </p:nvSpPr>
        <p:spPr>
          <a:xfrm>
            <a:off x="2290723" y="3035607"/>
            <a:ext cx="1358410" cy="393393"/>
          </a:xfrm>
          <a:prstGeom prst="wedgeRoundRectCallout">
            <a:avLst>
              <a:gd name="adj1" fmla="val -20833"/>
              <a:gd name="adj2" fmla="val 74127"/>
              <a:gd name="adj3" fmla="val 16667"/>
            </a:avLst>
          </a:prstGeom>
          <a:solidFill>
            <a:schemeClr val="bg1"/>
          </a:solidFill>
          <a:ln w="28575">
            <a:solidFill>
              <a:srgbClr val="BAB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LT Std 55 Roman" panose="020B0503020203020204" pitchFamily="34" charset="0"/>
              </a:rPr>
              <a:t>Metal-Air *</a:t>
            </a:r>
          </a:p>
        </p:txBody>
      </p:sp>
      <p:sp>
        <p:nvSpPr>
          <p:cNvPr id="6" name="Speech Bubble: Rectangle with Corners Rounded 14">
            <a:extLst>
              <a:ext uri="{FF2B5EF4-FFF2-40B4-BE49-F238E27FC236}">
                <a16:creationId xmlns:a16="http://schemas.microsoft.com/office/drawing/2014/main" id="{5B946644-29C2-0722-69CF-B9A03039CDF6}"/>
              </a:ext>
            </a:extLst>
          </p:cNvPr>
          <p:cNvSpPr/>
          <p:nvPr/>
        </p:nvSpPr>
        <p:spPr>
          <a:xfrm>
            <a:off x="4308254" y="939063"/>
            <a:ext cx="696741" cy="393393"/>
          </a:xfrm>
          <a:prstGeom prst="wedgeRoundRectCallout">
            <a:avLst>
              <a:gd name="adj1" fmla="val -67728"/>
              <a:gd name="adj2" fmla="val 20991"/>
              <a:gd name="adj3" fmla="val 16667"/>
            </a:avLst>
          </a:prstGeom>
          <a:solidFill>
            <a:schemeClr val="bg1"/>
          </a:solidFill>
          <a:ln w="28575">
            <a:solidFill>
              <a:srgbClr val="4E7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PHS</a:t>
            </a:r>
          </a:p>
        </p:txBody>
      </p:sp>
      <p:sp>
        <p:nvSpPr>
          <p:cNvPr id="7" name="Speech Bubble: Rectangle with Corners Rounded 15">
            <a:extLst>
              <a:ext uri="{FF2B5EF4-FFF2-40B4-BE49-F238E27FC236}">
                <a16:creationId xmlns:a16="http://schemas.microsoft.com/office/drawing/2014/main" id="{8B668E98-A5B3-FBBF-9B4D-D50A3CFAAC1A}"/>
              </a:ext>
            </a:extLst>
          </p:cNvPr>
          <p:cNvSpPr/>
          <p:nvPr/>
        </p:nvSpPr>
        <p:spPr>
          <a:xfrm>
            <a:off x="5618756" y="1606954"/>
            <a:ext cx="671313" cy="377096"/>
          </a:xfrm>
          <a:prstGeom prst="wedgeRoundRectCallout">
            <a:avLst>
              <a:gd name="adj1" fmla="val -67728"/>
              <a:gd name="adj2" fmla="val 20991"/>
              <a:gd name="adj3" fmla="val 16667"/>
            </a:avLst>
          </a:prstGeom>
          <a:solidFill>
            <a:schemeClr val="bg1"/>
          </a:solidFill>
          <a:ln w="28575">
            <a:solidFill>
              <a:srgbClr val="59A1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RFB</a:t>
            </a:r>
          </a:p>
        </p:txBody>
      </p:sp>
      <p:sp>
        <p:nvSpPr>
          <p:cNvPr id="8" name="Speech Bubble: Rectangle with Corners Rounded 16">
            <a:extLst>
              <a:ext uri="{FF2B5EF4-FFF2-40B4-BE49-F238E27FC236}">
                <a16:creationId xmlns:a16="http://schemas.microsoft.com/office/drawing/2014/main" id="{7146761E-B90A-7DC2-925D-B057144D2588}"/>
              </a:ext>
            </a:extLst>
          </p:cNvPr>
          <p:cNvSpPr/>
          <p:nvPr/>
        </p:nvSpPr>
        <p:spPr>
          <a:xfrm>
            <a:off x="3791965" y="2480696"/>
            <a:ext cx="966476" cy="393393"/>
          </a:xfrm>
          <a:prstGeom prst="wedgeRoundRectCallout">
            <a:avLst>
              <a:gd name="adj1" fmla="val -20981"/>
              <a:gd name="adj2" fmla="val -74112"/>
              <a:gd name="adj3" fmla="val 16667"/>
            </a:avLst>
          </a:prstGeom>
          <a:solidFill>
            <a:schemeClr val="bg1"/>
          </a:solidFill>
          <a:ln w="28575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Gravity</a:t>
            </a:r>
          </a:p>
        </p:txBody>
      </p:sp>
      <p:sp>
        <p:nvSpPr>
          <p:cNvPr id="9" name="Speech Bubble: Rectangle with Corners Rounded 17">
            <a:extLst>
              <a:ext uri="{FF2B5EF4-FFF2-40B4-BE49-F238E27FC236}">
                <a16:creationId xmlns:a16="http://schemas.microsoft.com/office/drawing/2014/main" id="{C4D42B17-0550-B8B3-8118-DEEE9834CB7D}"/>
              </a:ext>
            </a:extLst>
          </p:cNvPr>
          <p:cNvSpPr/>
          <p:nvPr/>
        </p:nvSpPr>
        <p:spPr>
          <a:xfrm>
            <a:off x="6561413" y="4223044"/>
            <a:ext cx="1000924" cy="393393"/>
          </a:xfrm>
          <a:prstGeom prst="wedgeRoundRectCallout">
            <a:avLst>
              <a:gd name="adj1" fmla="val -20833"/>
              <a:gd name="adj2" fmla="val 74127"/>
              <a:gd name="adj3" fmla="val 16667"/>
            </a:avLst>
          </a:prstGeom>
          <a:solidFill>
            <a:schemeClr val="bg1"/>
          </a:solidFill>
          <a:ln w="28575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LT Std 55 Roman" panose="020B0503020203020204" pitchFamily="34" charset="0"/>
              </a:rPr>
              <a:t>Li-ion *</a:t>
            </a:r>
          </a:p>
        </p:txBody>
      </p:sp>
    </p:spTree>
    <p:extLst>
      <p:ext uri="{BB962C8B-B14F-4D97-AF65-F5344CB8AC3E}">
        <p14:creationId xmlns:p14="http://schemas.microsoft.com/office/powerpoint/2010/main" val="764488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B7436C0C-3C7E-3B1A-42A6-E74A81196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30" y="311623"/>
            <a:ext cx="7016140" cy="654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B1251E26-C592-7712-D77C-DFD5C689F138}"/>
              </a:ext>
            </a:extLst>
          </p:cNvPr>
          <p:cNvSpPr/>
          <p:nvPr/>
        </p:nvSpPr>
        <p:spPr>
          <a:xfrm>
            <a:off x="2634139" y="1726793"/>
            <a:ext cx="1029777" cy="323530"/>
          </a:xfrm>
          <a:prstGeom prst="wedgeRoundRectCallout">
            <a:avLst>
              <a:gd name="adj1" fmla="val -21638"/>
              <a:gd name="adj2" fmla="val -78335"/>
              <a:gd name="adj3" fmla="val 16667"/>
            </a:avLst>
          </a:prstGeom>
          <a:solidFill>
            <a:schemeClr val="bg1"/>
          </a:solidFill>
          <a:ln w="28575">
            <a:solidFill>
              <a:srgbClr val="F28E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venir LT Std 55 Roman" panose="020B0503020203020204" pitchFamily="34" charset="0"/>
              </a:rPr>
              <a:t>Thermal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6F2E595-F712-5BDC-CB20-8E0AAED3E63D}"/>
              </a:ext>
            </a:extLst>
          </p:cNvPr>
          <p:cNvSpPr/>
          <p:nvPr/>
        </p:nvSpPr>
        <p:spPr>
          <a:xfrm>
            <a:off x="2491407" y="174059"/>
            <a:ext cx="1245324" cy="323529"/>
          </a:xfrm>
          <a:prstGeom prst="wedgeRoundRectCallout">
            <a:avLst>
              <a:gd name="adj1" fmla="val -20667"/>
              <a:gd name="adj2" fmla="val 86807"/>
              <a:gd name="adj3" fmla="val 16667"/>
            </a:avLst>
          </a:prstGeom>
          <a:solidFill>
            <a:schemeClr val="bg1"/>
          </a:solidFill>
          <a:ln w="28575">
            <a:solidFill>
              <a:srgbClr val="FF9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Hydrogen</a:t>
            </a:r>
            <a:r>
              <a:rPr lang="en-US" sz="1800" baseline="3000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600" baseline="3000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†</a:t>
            </a:r>
            <a:r>
              <a:rPr lang="en-US" sz="180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endParaRPr lang="en-US" sz="1600" dirty="0">
              <a:solidFill>
                <a:schemeClr val="tx1"/>
              </a:solidFill>
              <a:latin typeface="Avenir LT Std 55 Roman" panose="020B0503020203020204" pitchFamily="34" charset="0"/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4A181A0-156F-6833-F918-61177B12589C}"/>
              </a:ext>
            </a:extLst>
          </p:cNvPr>
          <p:cNvSpPr/>
          <p:nvPr/>
        </p:nvSpPr>
        <p:spPr>
          <a:xfrm>
            <a:off x="2765530" y="2645004"/>
            <a:ext cx="898386" cy="323530"/>
          </a:xfrm>
          <a:prstGeom prst="wedgeRoundRectCallout">
            <a:avLst>
              <a:gd name="adj1" fmla="val -19926"/>
              <a:gd name="adj2" fmla="val 85696"/>
              <a:gd name="adj3" fmla="val 16667"/>
            </a:avLst>
          </a:prstGeom>
          <a:solidFill>
            <a:schemeClr val="bg1"/>
          </a:solidFill>
          <a:ln w="28575">
            <a:solidFill>
              <a:srgbClr val="76B7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CAES</a:t>
            </a:r>
            <a:r>
              <a:rPr lang="en-US" sz="1600" baseline="3000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†</a:t>
            </a:r>
            <a:endParaRPr lang="en-US" sz="1600" dirty="0">
              <a:solidFill>
                <a:schemeClr val="tx1"/>
              </a:solidFill>
              <a:latin typeface="Avenir LT Std 55 Roman" panose="020B0503020203020204" pitchFamily="34" charset="0"/>
            </a:endParaRP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7F1CC50-E4A0-B45B-A4ED-F63858421049}"/>
              </a:ext>
            </a:extLst>
          </p:cNvPr>
          <p:cNvSpPr/>
          <p:nvPr/>
        </p:nvSpPr>
        <p:spPr>
          <a:xfrm>
            <a:off x="2748789" y="4323177"/>
            <a:ext cx="1245324" cy="323529"/>
          </a:xfrm>
          <a:prstGeom prst="wedgeRoundRectCallout">
            <a:avLst>
              <a:gd name="adj1" fmla="val -33131"/>
              <a:gd name="adj2" fmla="val -75617"/>
              <a:gd name="adj3" fmla="val 16667"/>
            </a:avLst>
          </a:prstGeom>
          <a:solidFill>
            <a:schemeClr val="bg1"/>
          </a:solidFill>
          <a:ln w="28575">
            <a:solidFill>
              <a:srgbClr val="BAB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Metal-Air</a:t>
            </a:r>
            <a:r>
              <a:rPr lang="en-US" sz="1600" baseline="300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 *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4668806-C5A8-3A04-1A4D-AF76DFB08ED3}"/>
              </a:ext>
            </a:extLst>
          </p:cNvPr>
          <p:cNvSpPr/>
          <p:nvPr/>
        </p:nvSpPr>
        <p:spPr>
          <a:xfrm>
            <a:off x="3875259" y="727974"/>
            <a:ext cx="635195" cy="323529"/>
          </a:xfrm>
          <a:prstGeom prst="wedgeRoundRectCallout">
            <a:avLst>
              <a:gd name="adj1" fmla="val -21037"/>
              <a:gd name="adj2" fmla="val 80549"/>
              <a:gd name="adj3" fmla="val 16667"/>
            </a:avLst>
          </a:prstGeom>
          <a:solidFill>
            <a:schemeClr val="bg1"/>
          </a:solidFill>
          <a:ln w="28575">
            <a:solidFill>
              <a:srgbClr val="4E7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PHS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A8C0D155-7E3E-0FF4-70A1-985FCD748E3B}"/>
              </a:ext>
            </a:extLst>
          </p:cNvPr>
          <p:cNvSpPr/>
          <p:nvPr/>
        </p:nvSpPr>
        <p:spPr>
          <a:xfrm>
            <a:off x="5209471" y="1376887"/>
            <a:ext cx="611037" cy="323530"/>
          </a:xfrm>
          <a:prstGeom prst="wedgeRoundRectCallout">
            <a:avLst>
              <a:gd name="adj1" fmla="val -20578"/>
              <a:gd name="adj2" fmla="val 78061"/>
              <a:gd name="adj3" fmla="val 16667"/>
            </a:avLst>
          </a:prstGeom>
          <a:solidFill>
            <a:schemeClr val="bg1"/>
          </a:solidFill>
          <a:ln w="28575">
            <a:solidFill>
              <a:srgbClr val="59A1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RFB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9AD4D82B-42EE-E6D9-AF11-F0F722B03ADE}"/>
              </a:ext>
            </a:extLst>
          </p:cNvPr>
          <p:cNvSpPr/>
          <p:nvPr/>
        </p:nvSpPr>
        <p:spPr>
          <a:xfrm>
            <a:off x="3875259" y="2645005"/>
            <a:ext cx="966476" cy="323529"/>
          </a:xfrm>
          <a:prstGeom prst="wedgeRoundRectCallout">
            <a:avLst>
              <a:gd name="adj1" fmla="val -20981"/>
              <a:gd name="adj2" fmla="val -74112"/>
              <a:gd name="adj3" fmla="val 16667"/>
            </a:avLst>
          </a:prstGeom>
          <a:solidFill>
            <a:schemeClr val="bg1"/>
          </a:solidFill>
          <a:ln w="28575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Gravity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2F08FEF7-C6DE-8AC7-9643-A9BF8837881C}"/>
              </a:ext>
            </a:extLst>
          </p:cNvPr>
          <p:cNvSpPr/>
          <p:nvPr/>
        </p:nvSpPr>
        <p:spPr>
          <a:xfrm>
            <a:off x="6550396" y="4259644"/>
            <a:ext cx="843935" cy="323529"/>
          </a:xfrm>
          <a:prstGeom prst="wedgeRoundRectCallout">
            <a:avLst>
              <a:gd name="adj1" fmla="val -20833"/>
              <a:gd name="adj2" fmla="val 74127"/>
              <a:gd name="adj3" fmla="val 16667"/>
            </a:avLst>
          </a:prstGeom>
          <a:solidFill>
            <a:schemeClr val="bg1"/>
          </a:solidFill>
          <a:ln w="28575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Li-ion</a:t>
            </a:r>
            <a:r>
              <a:rPr lang="en-US" sz="1600" baseline="300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 *</a:t>
            </a:r>
          </a:p>
        </p:txBody>
      </p:sp>
    </p:spTree>
    <p:extLst>
      <p:ext uri="{BB962C8B-B14F-4D97-AF65-F5344CB8AC3E}">
        <p14:creationId xmlns:p14="http://schemas.microsoft.com/office/powerpoint/2010/main" val="1872669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33DB6825-076C-D678-FE4B-B8953FCC0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7597"/>
            <a:ext cx="91440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054799-2D0F-0C72-35B8-D656479D7246}"/>
              </a:ext>
            </a:extLst>
          </p:cNvPr>
          <p:cNvSpPr txBox="1"/>
          <p:nvPr/>
        </p:nvSpPr>
        <p:spPr>
          <a:xfrm>
            <a:off x="5832838" y="1973339"/>
            <a:ext cx="137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LT Std 55 Roman" panose="020B0503020203020204" pitchFamily="34" charset="0"/>
              </a:rPr>
              <a:t>Hydrogen and </a:t>
            </a:r>
            <a:r>
              <a:rPr lang="en-US" sz="1000" i="1" dirty="0">
                <a:latin typeface="Avenir LT Std 55 Roman" panose="020B0503020203020204" pitchFamily="34" charset="0"/>
              </a:rPr>
              <a:t>Storage X</a:t>
            </a:r>
            <a:r>
              <a:rPr lang="en-US" sz="1000" dirty="0">
                <a:latin typeface="Avenir LT Std 55 Roman" panose="020B0503020203020204" pitchFamily="34" charset="0"/>
              </a:rPr>
              <a:t> compete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2416C9-53FC-76BD-380E-5BE615A07D77}"/>
              </a:ext>
            </a:extLst>
          </p:cNvPr>
          <p:cNvCxnSpPr>
            <a:cxnSpLocks/>
          </p:cNvCxnSpPr>
          <p:nvPr/>
        </p:nvCxnSpPr>
        <p:spPr>
          <a:xfrm flipH="1">
            <a:off x="5890213" y="2373449"/>
            <a:ext cx="207657" cy="3458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86DA87-08E0-DECB-95F4-373557D38FB9}"/>
              </a:ext>
            </a:extLst>
          </p:cNvPr>
          <p:cNvCxnSpPr>
            <a:cxnSpLocks/>
          </p:cNvCxnSpPr>
          <p:nvPr/>
        </p:nvCxnSpPr>
        <p:spPr>
          <a:xfrm>
            <a:off x="6413072" y="2373449"/>
            <a:ext cx="0" cy="6221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86F982B-6F33-3464-7CD3-08B22D46041F}"/>
              </a:ext>
            </a:extLst>
          </p:cNvPr>
          <p:cNvSpPr txBox="1"/>
          <p:nvPr/>
        </p:nvSpPr>
        <p:spPr>
          <a:xfrm>
            <a:off x="1194891" y="3515312"/>
            <a:ext cx="1847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Hydrogen + </a:t>
            </a:r>
            <a:r>
              <a:rPr lang="en-US" sz="10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544AFF-6163-F08A-8374-7EEED69C01D0}"/>
              </a:ext>
            </a:extLst>
          </p:cNvPr>
          <p:cNvSpPr txBox="1"/>
          <p:nvPr/>
        </p:nvSpPr>
        <p:spPr>
          <a:xfrm>
            <a:off x="2217777" y="2662247"/>
            <a:ext cx="879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LT Std 55 Roman" panose="020B0503020203020204" pitchFamily="34" charset="0"/>
              </a:rPr>
              <a:t>only Hydrogen</a:t>
            </a:r>
            <a:endParaRPr lang="en-US" sz="1000" i="1" dirty="0">
              <a:latin typeface="Avenir LT Std 55 Roman" panose="020B05030202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F9DA80-5587-FCCA-572F-B441E7881610}"/>
              </a:ext>
            </a:extLst>
          </p:cNvPr>
          <p:cNvSpPr txBox="1"/>
          <p:nvPr/>
        </p:nvSpPr>
        <p:spPr>
          <a:xfrm>
            <a:off x="1418303" y="4242843"/>
            <a:ext cx="1021966" cy="246221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only </a:t>
            </a:r>
            <a:r>
              <a:rPr lang="en-US" sz="10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  <a:endParaRPr lang="en-US" sz="1000" dirty="0">
              <a:solidFill>
                <a:schemeClr val="bg1"/>
              </a:solidFill>
              <a:latin typeface="Avenir LT Std 55 Roman" panose="020B0503020203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78D85A-781C-8F26-13AF-E37D509CD36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211720" y="4365954"/>
            <a:ext cx="206583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009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F594B63-0518-8929-E659-3C7A6428C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7"/>
          <a:stretch/>
        </p:blipFill>
        <p:spPr bwMode="auto">
          <a:xfrm>
            <a:off x="1411550" y="309563"/>
            <a:ext cx="7732450" cy="623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25C3910-1426-62EB-D7E0-E345EE519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" r="86230"/>
          <a:stretch/>
        </p:blipFill>
        <p:spPr bwMode="auto">
          <a:xfrm>
            <a:off x="150920" y="309563"/>
            <a:ext cx="1260630" cy="623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CBB257B-34EE-CF9A-06B0-AF90691B6AC6}"/>
              </a:ext>
            </a:extLst>
          </p:cNvPr>
          <p:cNvGrpSpPr/>
          <p:nvPr/>
        </p:nvGrpSpPr>
        <p:grpSpPr>
          <a:xfrm>
            <a:off x="1486396" y="1277728"/>
            <a:ext cx="7471449" cy="3996739"/>
            <a:chOff x="1486396" y="820528"/>
            <a:chExt cx="7471449" cy="399673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690569E-708E-8858-5429-873AADE31C72}"/>
                </a:ext>
              </a:extLst>
            </p:cNvPr>
            <p:cNvSpPr txBox="1"/>
            <p:nvPr/>
          </p:nvSpPr>
          <p:spPr>
            <a:xfrm>
              <a:off x="7464722" y="820528"/>
              <a:ext cx="1493123" cy="295466"/>
            </a:xfrm>
            <a:prstGeom prst="rect">
              <a:avLst/>
            </a:prstGeom>
            <a:noFill/>
          </p:spPr>
          <p:txBody>
            <a:bodyPr wrap="square" lIns="9144" tIns="9144" rIns="9144" bIns="9144" rtlCol="0">
              <a:spAutoFit/>
            </a:bodyPr>
            <a:lstStyle/>
            <a:p>
              <a:pPr algn="ctr"/>
              <a:r>
                <a:rPr lang="en-US" sz="900">
                  <a:latin typeface="Avenir LT Std 55 Roman" panose="020B0503020203020204" pitchFamily="34" charset="0"/>
                </a:rPr>
                <a:t>* Mid-duration storage is not cost competitive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2380F0-F069-27FD-FF7E-1571C0632A58}"/>
                </a:ext>
              </a:extLst>
            </p:cNvPr>
            <p:cNvSpPr txBox="1"/>
            <p:nvPr/>
          </p:nvSpPr>
          <p:spPr>
            <a:xfrm>
              <a:off x="7982213" y="2420713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7E7CD9-1379-1015-B995-CAB65D690431}"/>
                </a:ext>
              </a:extLst>
            </p:cNvPr>
            <p:cNvSpPr txBox="1"/>
            <p:nvPr/>
          </p:nvSpPr>
          <p:spPr>
            <a:xfrm>
              <a:off x="8189710" y="2420032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E62182-F9D0-18D5-663D-E41975A8F01A}"/>
                </a:ext>
              </a:extLst>
            </p:cNvPr>
            <p:cNvSpPr txBox="1"/>
            <p:nvPr/>
          </p:nvSpPr>
          <p:spPr>
            <a:xfrm>
              <a:off x="6301776" y="2284535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C05711-3597-BFE2-A55F-33A8CEE36BB6}"/>
                </a:ext>
              </a:extLst>
            </p:cNvPr>
            <p:cNvSpPr txBox="1"/>
            <p:nvPr/>
          </p:nvSpPr>
          <p:spPr>
            <a:xfrm>
              <a:off x="7776835" y="2420713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9" name="Rectangle: Rounded Corners 7">
              <a:extLst>
                <a:ext uri="{FF2B5EF4-FFF2-40B4-BE49-F238E27FC236}">
                  <a16:creationId xmlns:a16="http://schemas.microsoft.com/office/drawing/2014/main" id="{986AFA41-3B4E-ECDD-6393-5C8E81D91FF6}"/>
                </a:ext>
              </a:extLst>
            </p:cNvPr>
            <p:cNvSpPr/>
            <p:nvPr/>
          </p:nvSpPr>
          <p:spPr>
            <a:xfrm>
              <a:off x="7765724" y="2074029"/>
              <a:ext cx="401014" cy="16722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B07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Li-ion</a:t>
              </a:r>
            </a:p>
          </p:txBody>
        </p:sp>
        <p:sp>
          <p:nvSpPr>
            <p:cNvPr id="16" name="Rectangle: Rounded Corners 17">
              <a:extLst>
                <a:ext uri="{FF2B5EF4-FFF2-40B4-BE49-F238E27FC236}">
                  <a16:creationId xmlns:a16="http://schemas.microsoft.com/office/drawing/2014/main" id="{2E80F01C-B21B-1F1B-01A4-B2135C1D34E6}"/>
                </a:ext>
              </a:extLst>
            </p:cNvPr>
            <p:cNvSpPr/>
            <p:nvPr/>
          </p:nvSpPr>
          <p:spPr>
            <a:xfrm>
              <a:off x="3881505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7" name="Rectangle: Rounded Corners 18">
              <a:extLst>
                <a:ext uri="{FF2B5EF4-FFF2-40B4-BE49-F238E27FC236}">
                  <a16:creationId xmlns:a16="http://schemas.microsoft.com/office/drawing/2014/main" id="{BD0D5FD6-33FF-3270-9969-4ADC5987511F}"/>
                </a:ext>
              </a:extLst>
            </p:cNvPr>
            <p:cNvSpPr/>
            <p:nvPr/>
          </p:nvSpPr>
          <p:spPr>
            <a:xfrm>
              <a:off x="3881505" y="3659872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EE04E5-8588-44A9-53C2-A6289CB9A707}"/>
                </a:ext>
              </a:extLst>
            </p:cNvPr>
            <p:cNvSpPr txBox="1"/>
            <p:nvPr/>
          </p:nvSpPr>
          <p:spPr>
            <a:xfrm>
              <a:off x="8391912" y="2418444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>
                  <a:latin typeface="Avenir LT Std 55 Roman" panose="020B0503020203020204" pitchFamily="34" charset="0"/>
                </a:rPr>
                <a:t>*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F046BD-7EE2-2B61-6659-7419036534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0587" y="2236895"/>
              <a:ext cx="175137" cy="370168"/>
            </a:xfrm>
            <a:prstGeom prst="line">
              <a:avLst/>
            </a:prstGeom>
            <a:ln w="28575">
              <a:solidFill>
                <a:srgbClr val="B07A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800A5D-050B-F049-A967-D92297D55B6F}"/>
                </a:ext>
              </a:extLst>
            </p:cNvPr>
            <p:cNvSpPr txBox="1"/>
            <p:nvPr/>
          </p:nvSpPr>
          <p:spPr>
            <a:xfrm>
              <a:off x="5381867" y="820528"/>
              <a:ext cx="1493123" cy="295466"/>
            </a:xfrm>
            <a:prstGeom prst="rect">
              <a:avLst/>
            </a:prstGeom>
            <a:noFill/>
          </p:spPr>
          <p:txBody>
            <a:bodyPr wrap="square" lIns="9144" tIns="9144" rIns="9144" bIns="9144" rtlCol="0">
              <a:spAutoFit/>
            </a:bodyPr>
            <a:lstStyle/>
            <a:p>
              <a:pPr algn="ctr"/>
              <a:r>
                <a:rPr lang="en-US" sz="900" dirty="0">
                  <a:latin typeface="Avenir LT Std 55 Roman" panose="020B0503020203020204" pitchFamily="34" charset="0"/>
                </a:rPr>
                <a:t>* Mid-duration storage is not cost competitive</a:t>
              </a:r>
            </a:p>
          </p:txBody>
        </p:sp>
        <p:sp>
          <p:nvSpPr>
            <p:cNvPr id="23" name="Rectangle: Rounded Corners 30">
              <a:extLst>
                <a:ext uri="{FF2B5EF4-FFF2-40B4-BE49-F238E27FC236}">
                  <a16:creationId xmlns:a16="http://schemas.microsoft.com/office/drawing/2014/main" id="{F5C01106-0CD6-E269-C8B4-5203939EBB83}"/>
                </a:ext>
              </a:extLst>
            </p:cNvPr>
            <p:cNvSpPr/>
            <p:nvPr/>
          </p:nvSpPr>
          <p:spPr>
            <a:xfrm>
              <a:off x="7935090" y="2753412"/>
              <a:ext cx="601132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  <p:sp>
          <p:nvSpPr>
            <p:cNvPr id="24" name="Rectangle: Rounded Corners 1023">
              <a:extLst>
                <a:ext uri="{FF2B5EF4-FFF2-40B4-BE49-F238E27FC236}">
                  <a16:creationId xmlns:a16="http://schemas.microsoft.com/office/drawing/2014/main" id="{87F766A4-F4E2-F3D6-CA94-A494795C2921}"/>
                </a:ext>
              </a:extLst>
            </p:cNvPr>
            <p:cNvSpPr/>
            <p:nvPr/>
          </p:nvSpPr>
          <p:spPr>
            <a:xfrm>
              <a:off x="5964122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25" name="Rectangle: Rounded Corners 1024">
              <a:extLst>
                <a:ext uri="{FF2B5EF4-FFF2-40B4-BE49-F238E27FC236}">
                  <a16:creationId xmlns:a16="http://schemas.microsoft.com/office/drawing/2014/main" id="{FD67D340-205F-2411-00E8-82BB66817218}"/>
                </a:ext>
              </a:extLst>
            </p:cNvPr>
            <p:cNvSpPr/>
            <p:nvPr/>
          </p:nvSpPr>
          <p:spPr>
            <a:xfrm>
              <a:off x="5964122" y="3659872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26" name="Rectangle: Rounded Corners 1026">
              <a:extLst>
                <a:ext uri="{FF2B5EF4-FFF2-40B4-BE49-F238E27FC236}">
                  <a16:creationId xmlns:a16="http://schemas.microsoft.com/office/drawing/2014/main" id="{FE70285D-2A7B-891E-BE28-4E0E0315D200}"/>
                </a:ext>
              </a:extLst>
            </p:cNvPr>
            <p:cNvSpPr/>
            <p:nvPr/>
          </p:nvSpPr>
          <p:spPr>
            <a:xfrm>
              <a:off x="8050721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27" name="Rectangle: Rounded Corners 1028">
              <a:extLst>
                <a:ext uri="{FF2B5EF4-FFF2-40B4-BE49-F238E27FC236}">
                  <a16:creationId xmlns:a16="http://schemas.microsoft.com/office/drawing/2014/main" id="{11CC93EE-F0E3-FD61-2073-4F8B42BD0552}"/>
                </a:ext>
              </a:extLst>
            </p:cNvPr>
            <p:cNvSpPr/>
            <p:nvPr/>
          </p:nvSpPr>
          <p:spPr>
            <a:xfrm>
              <a:off x="8050721" y="3659872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28" name="Rectangle: Rounded Corners 1030">
              <a:extLst>
                <a:ext uri="{FF2B5EF4-FFF2-40B4-BE49-F238E27FC236}">
                  <a16:creationId xmlns:a16="http://schemas.microsoft.com/office/drawing/2014/main" id="{87B77662-ADCD-55E7-6419-6E413EA57354}"/>
                </a:ext>
              </a:extLst>
            </p:cNvPr>
            <p:cNvSpPr/>
            <p:nvPr/>
          </p:nvSpPr>
          <p:spPr>
            <a:xfrm>
              <a:off x="1888040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29" name="Rectangle: Rounded Corners 1031">
              <a:extLst>
                <a:ext uri="{FF2B5EF4-FFF2-40B4-BE49-F238E27FC236}">
                  <a16:creationId xmlns:a16="http://schemas.microsoft.com/office/drawing/2014/main" id="{2B38AAB2-FDC6-7682-ECF9-F8DBAAC49A3B}"/>
                </a:ext>
              </a:extLst>
            </p:cNvPr>
            <p:cNvSpPr/>
            <p:nvPr/>
          </p:nvSpPr>
          <p:spPr>
            <a:xfrm>
              <a:off x="1888040" y="3659872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30" name="Rectangle: Rounded Corners 1032">
              <a:extLst>
                <a:ext uri="{FF2B5EF4-FFF2-40B4-BE49-F238E27FC236}">
                  <a16:creationId xmlns:a16="http://schemas.microsoft.com/office/drawing/2014/main" id="{24B1CB4E-E008-FC05-8A56-7183E304797E}"/>
                </a:ext>
              </a:extLst>
            </p:cNvPr>
            <p:cNvSpPr/>
            <p:nvPr/>
          </p:nvSpPr>
          <p:spPr>
            <a:xfrm>
              <a:off x="5848491" y="2753412"/>
              <a:ext cx="601132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  <p:sp>
          <p:nvSpPr>
            <p:cNvPr id="31" name="Rectangle: Rounded Corners 1033">
              <a:extLst>
                <a:ext uri="{FF2B5EF4-FFF2-40B4-BE49-F238E27FC236}">
                  <a16:creationId xmlns:a16="http://schemas.microsoft.com/office/drawing/2014/main" id="{983C74A9-08F9-C899-D021-877869B05DCE}"/>
                </a:ext>
              </a:extLst>
            </p:cNvPr>
            <p:cNvSpPr/>
            <p:nvPr/>
          </p:nvSpPr>
          <p:spPr>
            <a:xfrm rot="16200000">
              <a:off x="1644600" y="1892927"/>
              <a:ext cx="229455" cy="12638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4E79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PSH</a:t>
              </a:r>
            </a:p>
          </p:txBody>
        </p:sp>
        <p:sp>
          <p:nvSpPr>
            <p:cNvPr id="32" name="Rectangle: Rounded Corners 1034">
              <a:extLst>
                <a:ext uri="{FF2B5EF4-FFF2-40B4-BE49-F238E27FC236}">
                  <a16:creationId xmlns:a16="http://schemas.microsoft.com/office/drawing/2014/main" id="{3EA3D668-4827-921C-85C6-509FFD4AD542}"/>
                </a:ext>
              </a:extLst>
            </p:cNvPr>
            <p:cNvSpPr/>
            <p:nvPr/>
          </p:nvSpPr>
          <p:spPr>
            <a:xfrm rot="16200000">
              <a:off x="1780346" y="1955256"/>
              <a:ext cx="370168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157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0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Gravity</a:t>
              </a:r>
            </a:p>
          </p:txBody>
        </p:sp>
        <p:sp>
          <p:nvSpPr>
            <p:cNvPr id="33" name="Rectangle: Rounded Corners 1035">
              <a:extLst>
                <a:ext uri="{FF2B5EF4-FFF2-40B4-BE49-F238E27FC236}">
                  <a16:creationId xmlns:a16="http://schemas.microsoft.com/office/drawing/2014/main" id="{6A48D25D-D134-ABE8-9899-0E769E33C9F2}"/>
                </a:ext>
              </a:extLst>
            </p:cNvPr>
            <p:cNvSpPr/>
            <p:nvPr/>
          </p:nvSpPr>
          <p:spPr>
            <a:xfrm rot="16200000">
              <a:off x="1440026" y="1561961"/>
              <a:ext cx="219127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9A1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RFB</a:t>
              </a:r>
            </a:p>
          </p:txBody>
        </p:sp>
        <p:sp>
          <p:nvSpPr>
            <p:cNvPr id="34" name="Rectangle: Rounded Corners 1036">
              <a:extLst>
                <a:ext uri="{FF2B5EF4-FFF2-40B4-BE49-F238E27FC236}">
                  <a16:creationId xmlns:a16="http://schemas.microsoft.com/office/drawing/2014/main" id="{B8976665-8040-FF03-6D15-58EE99EBF1DD}"/>
                </a:ext>
              </a:extLst>
            </p:cNvPr>
            <p:cNvSpPr/>
            <p:nvPr/>
          </p:nvSpPr>
          <p:spPr>
            <a:xfrm rot="16200000">
              <a:off x="1959574" y="1884483"/>
              <a:ext cx="423914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F28E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Thermal</a:t>
              </a:r>
            </a:p>
          </p:txBody>
        </p:sp>
        <p:sp>
          <p:nvSpPr>
            <p:cNvPr id="35" name="Rectangle: Rounded Corners 1037">
              <a:extLst>
                <a:ext uri="{FF2B5EF4-FFF2-40B4-BE49-F238E27FC236}">
                  <a16:creationId xmlns:a16="http://schemas.microsoft.com/office/drawing/2014/main" id="{D744045B-C724-E850-6B34-84C5781069F3}"/>
                </a:ext>
              </a:extLst>
            </p:cNvPr>
            <p:cNvSpPr/>
            <p:nvPr/>
          </p:nvSpPr>
          <p:spPr>
            <a:xfrm rot="16200000">
              <a:off x="2230374" y="2238828"/>
              <a:ext cx="308864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6B7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CAES</a:t>
              </a:r>
            </a:p>
          </p:txBody>
        </p:sp>
        <p:sp>
          <p:nvSpPr>
            <p:cNvPr id="36" name="Rectangle: Rounded Corners 1038">
              <a:extLst>
                <a:ext uri="{FF2B5EF4-FFF2-40B4-BE49-F238E27FC236}">
                  <a16:creationId xmlns:a16="http://schemas.microsoft.com/office/drawing/2014/main" id="{98580932-3E31-376D-163C-06B5FBE66AAC}"/>
                </a:ext>
              </a:extLst>
            </p:cNvPr>
            <p:cNvSpPr/>
            <p:nvPr/>
          </p:nvSpPr>
          <p:spPr>
            <a:xfrm rot="16200000">
              <a:off x="2410981" y="2538413"/>
              <a:ext cx="348190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BAB0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M-Air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AE0461A-9A87-FDCC-99A0-DF56DF31B439}"/>
              </a:ext>
            </a:extLst>
          </p:cNvPr>
          <p:cNvSpPr txBox="1"/>
          <p:nvPr/>
        </p:nvSpPr>
        <p:spPr>
          <a:xfrm>
            <a:off x="8602992" y="2875644"/>
            <a:ext cx="98617" cy="233910"/>
          </a:xfrm>
          <a:prstGeom prst="rect">
            <a:avLst/>
          </a:prstGeom>
          <a:noFill/>
        </p:spPr>
        <p:txBody>
          <a:bodyPr wrap="none" lIns="9144" tIns="9144" rIns="9144" bIns="9144" rtlCol="0">
            <a:spAutoFit/>
          </a:bodyPr>
          <a:lstStyle/>
          <a:p>
            <a:r>
              <a:rPr lang="en-US" sz="1400" dirty="0">
                <a:latin typeface="Avenir LT Std 55 Roman" panose="020B0503020203020204" pitchFamily="34" charset="0"/>
              </a:rPr>
              <a:t>*</a:t>
            </a:r>
          </a:p>
        </p:txBody>
      </p:sp>
      <p:sp>
        <p:nvSpPr>
          <p:cNvPr id="40" name="Rectangle: Rounded Corners 7">
            <a:extLst>
              <a:ext uri="{FF2B5EF4-FFF2-40B4-BE49-F238E27FC236}">
                <a16:creationId xmlns:a16="http://schemas.microsoft.com/office/drawing/2014/main" id="{9F86B7CB-5090-566F-7171-B5E735295663}"/>
              </a:ext>
            </a:extLst>
          </p:cNvPr>
          <p:cNvSpPr/>
          <p:nvPr/>
        </p:nvSpPr>
        <p:spPr>
          <a:xfrm>
            <a:off x="3589882" y="1989971"/>
            <a:ext cx="401014" cy="16722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Li-ion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F4C8496-151C-4636-2466-58F189FEB877}"/>
              </a:ext>
            </a:extLst>
          </p:cNvPr>
          <p:cNvCxnSpPr>
            <a:cxnSpLocks/>
          </p:cNvCxnSpPr>
          <p:nvPr/>
        </p:nvCxnSpPr>
        <p:spPr>
          <a:xfrm flipV="1">
            <a:off x="3414745" y="2152837"/>
            <a:ext cx="175137" cy="370168"/>
          </a:xfrm>
          <a:prstGeom prst="line">
            <a:avLst/>
          </a:prstGeom>
          <a:ln w="28575">
            <a:solidFill>
              <a:srgbClr val="B07A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B852A0A-2338-B652-E62A-D9BF0B86337C}"/>
              </a:ext>
            </a:extLst>
          </p:cNvPr>
          <p:cNvSpPr txBox="1"/>
          <p:nvPr/>
        </p:nvSpPr>
        <p:spPr>
          <a:xfrm>
            <a:off x="3795260" y="2308320"/>
            <a:ext cx="98617" cy="233910"/>
          </a:xfrm>
          <a:prstGeom prst="rect">
            <a:avLst/>
          </a:prstGeom>
          <a:noFill/>
        </p:spPr>
        <p:txBody>
          <a:bodyPr wrap="none" lIns="9144" tIns="9144" rIns="9144" bIns="9144" rtlCol="0">
            <a:spAutoFit/>
          </a:bodyPr>
          <a:lstStyle/>
          <a:p>
            <a:r>
              <a:rPr lang="en-US" sz="1400" dirty="0">
                <a:latin typeface="Avenir LT Std 55 Roman" panose="020B0503020203020204" pitchFamily="34" charset="0"/>
              </a:rPr>
              <a:t>*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036F8B-2582-FF2C-2145-9EBF7798C866}"/>
              </a:ext>
            </a:extLst>
          </p:cNvPr>
          <p:cNvSpPr txBox="1"/>
          <p:nvPr/>
        </p:nvSpPr>
        <p:spPr>
          <a:xfrm>
            <a:off x="4002757" y="2307639"/>
            <a:ext cx="98617" cy="233910"/>
          </a:xfrm>
          <a:prstGeom prst="rect">
            <a:avLst/>
          </a:prstGeom>
          <a:noFill/>
        </p:spPr>
        <p:txBody>
          <a:bodyPr wrap="none" lIns="9144" tIns="9144" rIns="9144" bIns="9144" rtlCol="0">
            <a:spAutoFit/>
          </a:bodyPr>
          <a:lstStyle/>
          <a:p>
            <a:r>
              <a:rPr lang="en-US" sz="1400" dirty="0">
                <a:latin typeface="Avenir LT Std 55 Roman" panose="020B0503020203020204" pitchFamily="34" charset="0"/>
              </a:rPr>
              <a:t>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955F7D-33E4-544F-2B2B-1B55FBEE567E}"/>
              </a:ext>
            </a:extLst>
          </p:cNvPr>
          <p:cNvSpPr txBox="1"/>
          <p:nvPr/>
        </p:nvSpPr>
        <p:spPr>
          <a:xfrm>
            <a:off x="3589882" y="2308320"/>
            <a:ext cx="98617" cy="233910"/>
          </a:xfrm>
          <a:prstGeom prst="rect">
            <a:avLst/>
          </a:prstGeom>
          <a:noFill/>
        </p:spPr>
        <p:txBody>
          <a:bodyPr wrap="none" lIns="9144" tIns="9144" rIns="9144" bIns="9144" rtlCol="0">
            <a:spAutoFit/>
          </a:bodyPr>
          <a:lstStyle/>
          <a:p>
            <a:r>
              <a:rPr lang="en-US" sz="1400" dirty="0">
                <a:latin typeface="Avenir LT Std 55 Roman" panose="020B0503020203020204" pitchFamily="34" charset="0"/>
              </a:rPr>
              <a:t>*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CD1153-F295-970B-3CA9-BF7BAB202BED}"/>
              </a:ext>
            </a:extLst>
          </p:cNvPr>
          <p:cNvSpPr txBox="1"/>
          <p:nvPr/>
        </p:nvSpPr>
        <p:spPr>
          <a:xfrm>
            <a:off x="3299012" y="1277728"/>
            <a:ext cx="1493123" cy="295466"/>
          </a:xfrm>
          <a:prstGeom prst="rect">
            <a:avLst/>
          </a:prstGeom>
          <a:noFill/>
        </p:spPr>
        <p:txBody>
          <a:bodyPr wrap="square" lIns="9144" tIns="9144" rIns="9144" bIns="9144" rtlCol="0">
            <a:spAutoFit/>
          </a:bodyPr>
          <a:lstStyle/>
          <a:p>
            <a:pPr algn="ctr"/>
            <a:r>
              <a:rPr lang="en-US" sz="900" dirty="0">
                <a:latin typeface="Avenir LT Std 55 Roman" panose="020B0503020203020204" pitchFamily="34" charset="0"/>
              </a:rPr>
              <a:t>* Mid-duration storage is not cost competitive</a:t>
            </a:r>
          </a:p>
        </p:txBody>
      </p:sp>
    </p:spTree>
    <p:extLst>
      <p:ext uri="{BB962C8B-B14F-4D97-AF65-F5344CB8AC3E}">
        <p14:creationId xmlns:p14="http://schemas.microsoft.com/office/powerpoint/2010/main" val="3674417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D3BC288-5391-3F9A-6DC0-AB67949E13DA}"/>
              </a:ext>
            </a:extLst>
          </p:cNvPr>
          <p:cNvGrpSpPr/>
          <p:nvPr/>
        </p:nvGrpSpPr>
        <p:grpSpPr>
          <a:xfrm>
            <a:off x="92597" y="162769"/>
            <a:ext cx="8958806" cy="6532462"/>
            <a:chOff x="92597" y="162769"/>
            <a:chExt cx="8958806" cy="6532462"/>
          </a:xfrm>
        </p:grpSpPr>
        <p:pic>
          <p:nvPicPr>
            <p:cNvPr id="11" name="Picture 10" descr="A picture containing text, screenshot, diagram, plot&#10;&#10;Description automatically generated">
              <a:extLst>
                <a:ext uri="{FF2B5EF4-FFF2-40B4-BE49-F238E27FC236}">
                  <a16:creationId xmlns:a16="http://schemas.microsoft.com/office/drawing/2014/main" id="{56967325-2024-2A58-F174-7D111C3DF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597" y="162769"/>
              <a:ext cx="8958806" cy="6532462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CBB257B-34EE-CF9A-06B0-AF90691B6AC6}"/>
                </a:ext>
              </a:extLst>
            </p:cNvPr>
            <p:cNvGrpSpPr/>
            <p:nvPr/>
          </p:nvGrpSpPr>
          <p:grpSpPr>
            <a:xfrm>
              <a:off x="1558172" y="1581752"/>
              <a:ext cx="6774900" cy="3296990"/>
              <a:chOff x="1592897" y="1622265"/>
              <a:chExt cx="6774900" cy="3296990"/>
            </a:xfrm>
          </p:grpSpPr>
          <p:sp>
            <p:nvSpPr>
              <p:cNvPr id="9" name="Rectangle: Rounded Corners 7">
                <a:extLst>
                  <a:ext uri="{FF2B5EF4-FFF2-40B4-BE49-F238E27FC236}">
                    <a16:creationId xmlns:a16="http://schemas.microsoft.com/office/drawing/2014/main" id="{986AFA41-3B4E-ECDD-6393-5C8E81D91FF6}"/>
                  </a:ext>
                </a:extLst>
              </p:cNvPr>
              <p:cNvSpPr/>
              <p:nvPr/>
            </p:nvSpPr>
            <p:spPr>
              <a:xfrm>
                <a:off x="7580529" y="2340248"/>
                <a:ext cx="401014" cy="16722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B07A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Li-ion</a:t>
                </a:r>
              </a:p>
            </p:txBody>
          </p:sp>
          <p:sp>
            <p:nvSpPr>
              <p:cNvPr id="16" name="Rectangle: Rounded Corners 17">
                <a:extLst>
                  <a:ext uri="{FF2B5EF4-FFF2-40B4-BE49-F238E27FC236}">
                    <a16:creationId xmlns:a16="http://schemas.microsoft.com/office/drawing/2014/main" id="{2E80F01C-B21B-1F1B-01A4-B2135C1D34E6}"/>
                  </a:ext>
                </a:extLst>
              </p:cNvPr>
              <p:cNvSpPr/>
              <p:nvPr/>
            </p:nvSpPr>
            <p:spPr>
              <a:xfrm>
                <a:off x="3881505" y="4715278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17" name="Rectangle: Rounded Corners 18">
                <a:extLst>
                  <a:ext uri="{FF2B5EF4-FFF2-40B4-BE49-F238E27FC236}">
                    <a16:creationId xmlns:a16="http://schemas.microsoft.com/office/drawing/2014/main" id="{BD0D5FD6-33FF-3270-9969-4ADC5987511F}"/>
                  </a:ext>
                </a:extLst>
              </p:cNvPr>
              <p:cNvSpPr/>
              <p:nvPr/>
            </p:nvSpPr>
            <p:spPr>
              <a:xfrm>
                <a:off x="3881505" y="3659871"/>
                <a:ext cx="371563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649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Wind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EF046BD-7EE2-2B61-6659-7419036534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05392" y="2503114"/>
                <a:ext cx="175137" cy="370168"/>
              </a:xfrm>
              <a:prstGeom prst="line">
                <a:avLst/>
              </a:prstGeom>
              <a:ln w="28575">
                <a:solidFill>
                  <a:srgbClr val="B07AA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: Rounded Corners 30">
                <a:extLst>
                  <a:ext uri="{FF2B5EF4-FFF2-40B4-BE49-F238E27FC236}">
                    <a16:creationId xmlns:a16="http://schemas.microsoft.com/office/drawing/2014/main" id="{F5C01106-0CD6-E269-C8B4-5203939EBB83}"/>
                  </a:ext>
                </a:extLst>
              </p:cNvPr>
              <p:cNvSpPr/>
              <p:nvPr/>
            </p:nvSpPr>
            <p:spPr>
              <a:xfrm>
                <a:off x="7766665" y="3138980"/>
                <a:ext cx="601132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9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Hydrogen</a:t>
                </a:r>
              </a:p>
            </p:txBody>
          </p:sp>
          <p:sp>
            <p:nvSpPr>
              <p:cNvPr id="24" name="Rectangle: Rounded Corners 1023">
                <a:extLst>
                  <a:ext uri="{FF2B5EF4-FFF2-40B4-BE49-F238E27FC236}">
                    <a16:creationId xmlns:a16="http://schemas.microsoft.com/office/drawing/2014/main" id="{87F766A4-F4E2-F3D6-CA94-A494795C2921}"/>
                  </a:ext>
                </a:extLst>
              </p:cNvPr>
              <p:cNvSpPr/>
              <p:nvPr/>
            </p:nvSpPr>
            <p:spPr>
              <a:xfrm>
                <a:off x="5964121" y="4715278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25" name="Rectangle: Rounded Corners 1024">
                <a:extLst>
                  <a:ext uri="{FF2B5EF4-FFF2-40B4-BE49-F238E27FC236}">
                    <a16:creationId xmlns:a16="http://schemas.microsoft.com/office/drawing/2014/main" id="{FD67D340-205F-2411-00E8-82BB66817218}"/>
                  </a:ext>
                </a:extLst>
              </p:cNvPr>
              <p:cNvSpPr/>
              <p:nvPr/>
            </p:nvSpPr>
            <p:spPr>
              <a:xfrm>
                <a:off x="5964122" y="3659872"/>
                <a:ext cx="371563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649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Wind</a:t>
                </a:r>
              </a:p>
            </p:txBody>
          </p:sp>
          <p:sp>
            <p:nvSpPr>
              <p:cNvPr id="26" name="Rectangle: Rounded Corners 1026">
                <a:extLst>
                  <a:ext uri="{FF2B5EF4-FFF2-40B4-BE49-F238E27FC236}">
                    <a16:creationId xmlns:a16="http://schemas.microsoft.com/office/drawing/2014/main" id="{FE70285D-2A7B-891E-BE28-4E0E0315D200}"/>
                  </a:ext>
                </a:extLst>
              </p:cNvPr>
              <p:cNvSpPr/>
              <p:nvPr/>
            </p:nvSpPr>
            <p:spPr>
              <a:xfrm>
                <a:off x="7883141" y="4715278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27" name="Rectangle: Rounded Corners 1028">
                <a:extLst>
                  <a:ext uri="{FF2B5EF4-FFF2-40B4-BE49-F238E27FC236}">
                    <a16:creationId xmlns:a16="http://schemas.microsoft.com/office/drawing/2014/main" id="{11CC93EE-F0E3-FD61-2073-4F8B42BD0552}"/>
                  </a:ext>
                </a:extLst>
              </p:cNvPr>
              <p:cNvSpPr/>
              <p:nvPr/>
            </p:nvSpPr>
            <p:spPr>
              <a:xfrm>
                <a:off x="7876459" y="3659870"/>
                <a:ext cx="371563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649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Wind</a:t>
                </a:r>
              </a:p>
            </p:txBody>
          </p:sp>
          <p:sp>
            <p:nvSpPr>
              <p:cNvPr id="28" name="Rectangle: Rounded Corners 1030">
                <a:extLst>
                  <a:ext uri="{FF2B5EF4-FFF2-40B4-BE49-F238E27FC236}">
                    <a16:creationId xmlns:a16="http://schemas.microsoft.com/office/drawing/2014/main" id="{87B77662-ADCD-55E7-6419-6E413EA57354}"/>
                  </a:ext>
                </a:extLst>
              </p:cNvPr>
              <p:cNvSpPr/>
              <p:nvPr/>
            </p:nvSpPr>
            <p:spPr>
              <a:xfrm>
                <a:off x="1880759" y="4715277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29" name="Rectangle: Rounded Corners 1031">
                <a:extLst>
                  <a:ext uri="{FF2B5EF4-FFF2-40B4-BE49-F238E27FC236}">
                    <a16:creationId xmlns:a16="http://schemas.microsoft.com/office/drawing/2014/main" id="{2B38AAB2-FDC6-7682-ECF9-F8DBAAC49A3B}"/>
                  </a:ext>
                </a:extLst>
              </p:cNvPr>
              <p:cNvSpPr/>
              <p:nvPr/>
            </p:nvSpPr>
            <p:spPr>
              <a:xfrm>
                <a:off x="1888040" y="3659872"/>
                <a:ext cx="371563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649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Wind</a:t>
                </a:r>
              </a:p>
            </p:txBody>
          </p:sp>
          <p:sp>
            <p:nvSpPr>
              <p:cNvPr id="30" name="Rectangle: Rounded Corners 1032">
                <a:extLst>
                  <a:ext uri="{FF2B5EF4-FFF2-40B4-BE49-F238E27FC236}">
                    <a16:creationId xmlns:a16="http://schemas.microsoft.com/office/drawing/2014/main" id="{24B1CB4E-E008-FC05-8A56-7183E304797E}"/>
                  </a:ext>
                </a:extLst>
              </p:cNvPr>
              <p:cNvSpPr/>
              <p:nvPr/>
            </p:nvSpPr>
            <p:spPr>
              <a:xfrm>
                <a:off x="5848491" y="3054356"/>
                <a:ext cx="601132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9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Hydrogen</a:t>
                </a:r>
              </a:p>
            </p:txBody>
          </p:sp>
          <p:sp>
            <p:nvSpPr>
              <p:cNvPr id="31" name="Rectangle: Rounded Corners 1033">
                <a:extLst>
                  <a:ext uri="{FF2B5EF4-FFF2-40B4-BE49-F238E27FC236}">
                    <a16:creationId xmlns:a16="http://schemas.microsoft.com/office/drawing/2014/main" id="{983C74A9-08F9-C899-D021-877869B05DCE}"/>
                  </a:ext>
                </a:extLst>
              </p:cNvPr>
              <p:cNvSpPr/>
              <p:nvPr/>
            </p:nvSpPr>
            <p:spPr>
              <a:xfrm rot="16200000">
                <a:off x="1946914" y="2140339"/>
                <a:ext cx="229455" cy="12638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4E79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PSH</a:t>
                </a:r>
              </a:p>
            </p:txBody>
          </p:sp>
          <p:sp>
            <p:nvSpPr>
              <p:cNvPr id="32" name="Rectangle: Rounded Corners 1034">
                <a:extLst>
                  <a:ext uri="{FF2B5EF4-FFF2-40B4-BE49-F238E27FC236}">
                    <a16:creationId xmlns:a16="http://schemas.microsoft.com/office/drawing/2014/main" id="{3EA3D668-4827-921C-85C6-509FFD4AD542}"/>
                  </a:ext>
                </a:extLst>
              </p:cNvPr>
              <p:cNvSpPr/>
              <p:nvPr/>
            </p:nvSpPr>
            <p:spPr>
              <a:xfrm rot="16200000">
                <a:off x="1676306" y="2210696"/>
                <a:ext cx="370168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E157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0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Gravity</a:t>
                </a:r>
              </a:p>
            </p:txBody>
          </p:sp>
          <p:sp>
            <p:nvSpPr>
              <p:cNvPr id="33" name="Rectangle: Rounded Corners 1035">
                <a:extLst>
                  <a:ext uri="{FF2B5EF4-FFF2-40B4-BE49-F238E27FC236}">
                    <a16:creationId xmlns:a16="http://schemas.microsoft.com/office/drawing/2014/main" id="{6A48D25D-D134-ABE8-9899-0E769E33C9F2}"/>
                  </a:ext>
                </a:extLst>
              </p:cNvPr>
              <p:cNvSpPr/>
              <p:nvPr/>
            </p:nvSpPr>
            <p:spPr>
              <a:xfrm rot="16200000">
                <a:off x="1546527" y="1668635"/>
                <a:ext cx="219127" cy="12638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59A1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RFB</a:t>
                </a:r>
              </a:p>
            </p:txBody>
          </p:sp>
          <p:sp>
            <p:nvSpPr>
              <p:cNvPr id="34" name="Rectangle: Rounded Corners 1036">
                <a:extLst>
                  <a:ext uri="{FF2B5EF4-FFF2-40B4-BE49-F238E27FC236}">
                    <a16:creationId xmlns:a16="http://schemas.microsoft.com/office/drawing/2014/main" id="{B8976665-8040-FF03-6D15-58EE99EBF1DD}"/>
                  </a:ext>
                </a:extLst>
              </p:cNvPr>
              <p:cNvSpPr/>
              <p:nvPr/>
            </p:nvSpPr>
            <p:spPr>
              <a:xfrm rot="16200000">
                <a:off x="2236043" y="2117916"/>
                <a:ext cx="423914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F28E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Thermal</a:t>
                </a:r>
              </a:p>
            </p:txBody>
          </p:sp>
          <p:sp>
            <p:nvSpPr>
              <p:cNvPr id="35" name="Rectangle: Rounded Corners 1037">
                <a:extLst>
                  <a:ext uri="{FF2B5EF4-FFF2-40B4-BE49-F238E27FC236}">
                    <a16:creationId xmlns:a16="http://schemas.microsoft.com/office/drawing/2014/main" id="{D744045B-C724-E850-6B34-84C5781069F3}"/>
                  </a:ext>
                </a:extLst>
              </p:cNvPr>
              <p:cNvSpPr/>
              <p:nvPr/>
            </p:nvSpPr>
            <p:spPr>
              <a:xfrm rot="16200000">
                <a:off x="2103050" y="2539770"/>
                <a:ext cx="308864" cy="12638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76B7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CAES</a:t>
                </a:r>
              </a:p>
            </p:txBody>
          </p:sp>
          <p:sp>
            <p:nvSpPr>
              <p:cNvPr id="36" name="Rectangle: Rounded Corners 1038">
                <a:extLst>
                  <a:ext uri="{FF2B5EF4-FFF2-40B4-BE49-F238E27FC236}">
                    <a16:creationId xmlns:a16="http://schemas.microsoft.com/office/drawing/2014/main" id="{98580932-3E31-376D-163C-06B5FBE66AAC}"/>
                  </a:ext>
                </a:extLst>
              </p:cNvPr>
              <p:cNvSpPr/>
              <p:nvPr/>
            </p:nvSpPr>
            <p:spPr>
              <a:xfrm rot="16200000">
                <a:off x="2477150" y="2807757"/>
                <a:ext cx="348190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BAB0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M-Air</a:t>
                </a:r>
              </a:p>
            </p:txBody>
          </p:sp>
        </p:grpSp>
        <p:sp>
          <p:nvSpPr>
            <p:cNvPr id="40" name="Rectangle: Rounded Corners 7">
              <a:extLst>
                <a:ext uri="{FF2B5EF4-FFF2-40B4-BE49-F238E27FC236}">
                  <a16:creationId xmlns:a16="http://schemas.microsoft.com/office/drawing/2014/main" id="{9F86B7CB-5090-566F-7171-B5E735295663}"/>
                </a:ext>
              </a:extLst>
            </p:cNvPr>
            <p:cNvSpPr/>
            <p:nvPr/>
          </p:nvSpPr>
          <p:spPr>
            <a:xfrm>
              <a:off x="3532007" y="1932096"/>
              <a:ext cx="401014" cy="16722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B07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Li-ion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F4C8496-151C-4636-2466-58F189FEB8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6870" y="2094962"/>
              <a:ext cx="175137" cy="370168"/>
            </a:xfrm>
            <a:prstGeom prst="line">
              <a:avLst/>
            </a:prstGeom>
            <a:ln w="28575">
              <a:solidFill>
                <a:srgbClr val="B07A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7">
              <a:extLst>
                <a:ext uri="{FF2B5EF4-FFF2-40B4-BE49-F238E27FC236}">
                  <a16:creationId xmlns:a16="http://schemas.microsoft.com/office/drawing/2014/main" id="{5F62F1F7-A613-EF95-41C6-873252E252E0}"/>
                </a:ext>
              </a:extLst>
            </p:cNvPr>
            <p:cNvSpPr/>
            <p:nvPr/>
          </p:nvSpPr>
          <p:spPr>
            <a:xfrm rot="16200000">
              <a:off x="1225077" y="2483062"/>
              <a:ext cx="401014" cy="12638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B07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Li-ion</a:t>
              </a:r>
            </a:p>
          </p:txBody>
        </p:sp>
        <p:sp>
          <p:nvSpPr>
            <p:cNvPr id="13" name="Rectangle: Rounded Corners 1032">
              <a:extLst>
                <a:ext uri="{FF2B5EF4-FFF2-40B4-BE49-F238E27FC236}">
                  <a16:creationId xmlns:a16="http://schemas.microsoft.com/office/drawing/2014/main" id="{F79AE789-7E00-D089-4E36-FEB8BDF9B12E}"/>
                </a:ext>
              </a:extLst>
            </p:cNvPr>
            <p:cNvSpPr/>
            <p:nvPr/>
          </p:nvSpPr>
          <p:spPr>
            <a:xfrm rot="16200000">
              <a:off x="2559256" y="2996754"/>
              <a:ext cx="508142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1380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64EFBF3-A185-933D-A50C-5DEAA4463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5"/>
          <a:stretch/>
        </p:blipFill>
        <p:spPr bwMode="auto">
          <a:xfrm>
            <a:off x="1399506" y="431006"/>
            <a:ext cx="7744493" cy="599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849DB01-CB3B-8FFC-183E-39979908E1EA}"/>
              </a:ext>
            </a:extLst>
          </p:cNvPr>
          <p:cNvGrpSpPr/>
          <p:nvPr/>
        </p:nvGrpSpPr>
        <p:grpSpPr>
          <a:xfrm>
            <a:off x="1486396" y="1151726"/>
            <a:ext cx="7471448" cy="3415449"/>
            <a:chOff x="1486396" y="694526"/>
            <a:chExt cx="7471448" cy="341544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C32061A-535F-4406-A5CC-1827414CE3DE}"/>
                </a:ext>
              </a:extLst>
            </p:cNvPr>
            <p:cNvSpPr txBox="1"/>
            <p:nvPr/>
          </p:nvSpPr>
          <p:spPr>
            <a:xfrm>
              <a:off x="7464721" y="694526"/>
              <a:ext cx="1493123" cy="295466"/>
            </a:xfrm>
            <a:prstGeom prst="rect">
              <a:avLst/>
            </a:prstGeom>
            <a:noFill/>
          </p:spPr>
          <p:txBody>
            <a:bodyPr wrap="square" lIns="9144" tIns="9144" rIns="9144" bIns="9144" rtlCol="0">
              <a:spAutoFit/>
            </a:bodyPr>
            <a:lstStyle/>
            <a:p>
              <a:pPr algn="ctr"/>
              <a:r>
                <a:rPr lang="en-US" sz="900" dirty="0">
                  <a:latin typeface="Avenir LT Std 55 Roman" panose="020B0503020203020204" pitchFamily="34" charset="0"/>
                </a:rPr>
                <a:t>* Mid-duration storage is not cost competitive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9649F8-7879-A839-E006-30420B4F41FC}"/>
                </a:ext>
              </a:extLst>
            </p:cNvPr>
            <p:cNvSpPr txBox="1"/>
            <p:nvPr/>
          </p:nvSpPr>
          <p:spPr>
            <a:xfrm>
              <a:off x="7776835" y="2731432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C7AFBAA-7DDC-0165-0AB5-402546AAA391}"/>
                </a:ext>
              </a:extLst>
            </p:cNvPr>
            <p:cNvSpPr/>
            <p:nvPr/>
          </p:nvSpPr>
          <p:spPr>
            <a:xfrm>
              <a:off x="7765724" y="2384748"/>
              <a:ext cx="401014" cy="16722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B07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Li-ion</a:t>
              </a:r>
            </a:p>
          </p:txBody>
        </p:sp>
        <p:sp>
          <p:nvSpPr>
            <p:cNvPr id="9" name="Rectangle: Rounded Corners 17">
              <a:extLst>
                <a:ext uri="{FF2B5EF4-FFF2-40B4-BE49-F238E27FC236}">
                  <a16:creationId xmlns:a16="http://schemas.microsoft.com/office/drawing/2014/main" id="{BD7235BD-18B9-F5B8-A768-A484AB5D31EE}"/>
                </a:ext>
              </a:extLst>
            </p:cNvPr>
            <p:cNvSpPr/>
            <p:nvPr/>
          </p:nvSpPr>
          <p:spPr>
            <a:xfrm>
              <a:off x="3847654" y="3905998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D747BBD-9817-41A6-DE18-B7B6435A6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0587" y="2547614"/>
              <a:ext cx="175137" cy="370168"/>
            </a:xfrm>
            <a:prstGeom prst="line">
              <a:avLst/>
            </a:prstGeom>
            <a:ln w="28575">
              <a:solidFill>
                <a:srgbClr val="B07A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: Rounded Corners 30">
              <a:extLst>
                <a:ext uri="{FF2B5EF4-FFF2-40B4-BE49-F238E27FC236}">
                  <a16:creationId xmlns:a16="http://schemas.microsoft.com/office/drawing/2014/main" id="{10496035-84B2-18FC-9EFA-C56E9ED04226}"/>
                </a:ext>
              </a:extLst>
            </p:cNvPr>
            <p:cNvSpPr/>
            <p:nvPr/>
          </p:nvSpPr>
          <p:spPr>
            <a:xfrm>
              <a:off x="7634524" y="3382419"/>
              <a:ext cx="601132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  <p:sp>
          <p:nvSpPr>
            <p:cNvPr id="15" name="Rectangle: Rounded Corners 1023">
              <a:extLst>
                <a:ext uri="{FF2B5EF4-FFF2-40B4-BE49-F238E27FC236}">
                  <a16:creationId xmlns:a16="http://schemas.microsoft.com/office/drawing/2014/main" id="{98CBD11F-E15B-A144-DEFF-767777460ED5}"/>
                </a:ext>
              </a:extLst>
            </p:cNvPr>
            <p:cNvSpPr/>
            <p:nvPr/>
          </p:nvSpPr>
          <p:spPr>
            <a:xfrm>
              <a:off x="5962749" y="3905998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7" name="Rectangle: Rounded Corners 1026">
              <a:extLst>
                <a:ext uri="{FF2B5EF4-FFF2-40B4-BE49-F238E27FC236}">
                  <a16:creationId xmlns:a16="http://schemas.microsoft.com/office/drawing/2014/main" id="{12AC5455-1ACF-E057-321E-1F2733B860F9}"/>
                </a:ext>
              </a:extLst>
            </p:cNvPr>
            <p:cNvSpPr/>
            <p:nvPr/>
          </p:nvSpPr>
          <p:spPr>
            <a:xfrm>
              <a:off x="8050720" y="3905997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9" name="Rectangle: Rounded Corners 1030">
              <a:extLst>
                <a:ext uri="{FF2B5EF4-FFF2-40B4-BE49-F238E27FC236}">
                  <a16:creationId xmlns:a16="http://schemas.microsoft.com/office/drawing/2014/main" id="{1E4A7F26-BD78-6BA7-EF55-39906DE3933C}"/>
                </a:ext>
              </a:extLst>
            </p:cNvPr>
            <p:cNvSpPr/>
            <p:nvPr/>
          </p:nvSpPr>
          <p:spPr>
            <a:xfrm>
              <a:off x="1879069" y="3905998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21" name="Rectangle: Rounded Corners 1032">
              <a:extLst>
                <a:ext uri="{FF2B5EF4-FFF2-40B4-BE49-F238E27FC236}">
                  <a16:creationId xmlns:a16="http://schemas.microsoft.com/office/drawing/2014/main" id="{8F84D976-4412-61DA-0B39-D26DE0E5E851}"/>
                </a:ext>
              </a:extLst>
            </p:cNvPr>
            <p:cNvSpPr/>
            <p:nvPr/>
          </p:nvSpPr>
          <p:spPr>
            <a:xfrm>
              <a:off x="5608699" y="3256787"/>
              <a:ext cx="601132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  <p:sp>
          <p:nvSpPr>
            <p:cNvPr id="22" name="Rectangle: Rounded Corners 1033">
              <a:extLst>
                <a:ext uri="{FF2B5EF4-FFF2-40B4-BE49-F238E27FC236}">
                  <a16:creationId xmlns:a16="http://schemas.microsoft.com/office/drawing/2014/main" id="{1237C0D4-8789-9062-1451-4A26E7AC1271}"/>
                </a:ext>
              </a:extLst>
            </p:cNvPr>
            <p:cNvSpPr/>
            <p:nvPr/>
          </p:nvSpPr>
          <p:spPr>
            <a:xfrm rot="16200000">
              <a:off x="1644600" y="2319056"/>
              <a:ext cx="229455" cy="12638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4E79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PSH</a:t>
              </a:r>
            </a:p>
          </p:txBody>
        </p:sp>
        <p:sp>
          <p:nvSpPr>
            <p:cNvPr id="23" name="Rectangle: Rounded Corners 1034">
              <a:extLst>
                <a:ext uri="{FF2B5EF4-FFF2-40B4-BE49-F238E27FC236}">
                  <a16:creationId xmlns:a16="http://schemas.microsoft.com/office/drawing/2014/main" id="{0B81D609-0EFA-0BDE-C228-D0974008B279}"/>
                </a:ext>
              </a:extLst>
            </p:cNvPr>
            <p:cNvSpPr/>
            <p:nvPr/>
          </p:nvSpPr>
          <p:spPr>
            <a:xfrm rot="16200000">
              <a:off x="1780346" y="2443529"/>
              <a:ext cx="370168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157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0" rIns="9144" bIns="9144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Gravity</a:t>
              </a:r>
            </a:p>
          </p:txBody>
        </p:sp>
        <p:sp>
          <p:nvSpPr>
            <p:cNvPr id="24" name="Rectangle: Rounded Corners 1035">
              <a:extLst>
                <a:ext uri="{FF2B5EF4-FFF2-40B4-BE49-F238E27FC236}">
                  <a16:creationId xmlns:a16="http://schemas.microsoft.com/office/drawing/2014/main" id="{3E501DB8-9328-8739-D68A-09195301E9DF}"/>
                </a:ext>
              </a:extLst>
            </p:cNvPr>
            <p:cNvSpPr/>
            <p:nvPr/>
          </p:nvSpPr>
          <p:spPr>
            <a:xfrm rot="16200000">
              <a:off x="1440026" y="1988090"/>
              <a:ext cx="219127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9A1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RFB</a:t>
              </a:r>
            </a:p>
          </p:txBody>
        </p:sp>
        <p:sp>
          <p:nvSpPr>
            <p:cNvPr id="25" name="Rectangle: Rounded Corners 1036">
              <a:extLst>
                <a:ext uri="{FF2B5EF4-FFF2-40B4-BE49-F238E27FC236}">
                  <a16:creationId xmlns:a16="http://schemas.microsoft.com/office/drawing/2014/main" id="{EE71412E-D031-C334-A58E-DE283E744187}"/>
                </a:ext>
              </a:extLst>
            </p:cNvPr>
            <p:cNvSpPr/>
            <p:nvPr/>
          </p:nvSpPr>
          <p:spPr>
            <a:xfrm rot="16200000">
              <a:off x="1959574" y="1138756"/>
              <a:ext cx="423914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F28E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Thermal</a:t>
              </a:r>
            </a:p>
          </p:txBody>
        </p:sp>
        <p:sp>
          <p:nvSpPr>
            <p:cNvPr id="26" name="Rectangle: Rounded Corners 1037">
              <a:extLst>
                <a:ext uri="{FF2B5EF4-FFF2-40B4-BE49-F238E27FC236}">
                  <a16:creationId xmlns:a16="http://schemas.microsoft.com/office/drawing/2014/main" id="{C890917D-96B2-7EA5-13FD-5E6809099160}"/>
                </a:ext>
              </a:extLst>
            </p:cNvPr>
            <p:cNvSpPr/>
            <p:nvPr/>
          </p:nvSpPr>
          <p:spPr>
            <a:xfrm rot="16200000">
              <a:off x="2221496" y="2798123"/>
              <a:ext cx="308864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6B7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CAES</a:t>
              </a:r>
            </a:p>
          </p:txBody>
        </p:sp>
        <p:sp>
          <p:nvSpPr>
            <p:cNvPr id="27" name="Rectangle: Rounded Corners 1038">
              <a:extLst>
                <a:ext uri="{FF2B5EF4-FFF2-40B4-BE49-F238E27FC236}">
                  <a16:creationId xmlns:a16="http://schemas.microsoft.com/office/drawing/2014/main" id="{C7DE6101-7550-7459-48C0-A255EA32B788}"/>
                </a:ext>
              </a:extLst>
            </p:cNvPr>
            <p:cNvSpPr/>
            <p:nvPr/>
          </p:nvSpPr>
          <p:spPr>
            <a:xfrm rot="16200000">
              <a:off x="2409325" y="2747870"/>
              <a:ext cx="348190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BAB0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M-Air</a:t>
              </a:r>
            </a:p>
          </p:txBody>
        </p:sp>
      </p:grpSp>
      <p:sp>
        <p:nvSpPr>
          <p:cNvPr id="29" name="Rectangle: Rounded Corners 7">
            <a:extLst>
              <a:ext uri="{FF2B5EF4-FFF2-40B4-BE49-F238E27FC236}">
                <a16:creationId xmlns:a16="http://schemas.microsoft.com/office/drawing/2014/main" id="{6950DB7C-A1C6-0CA7-73DD-7717217F1A7F}"/>
              </a:ext>
            </a:extLst>
          </p:cNvPr>
          <p:cNvSpPr/>
          <p:nvPr/>
        </p:nvSpPr>
        <p:spPr>
          <a:xfrm>
            <a:off x="3589882" y="1989971"/>
            <a:ext cx="401014" cy="16722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Li-ion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E9C454-F821-AC66-5A10-C5A5EE01E2D8}"/>
              </a:ext>
            </a:extLst>
          </p:cNvPr>
          <p:cNvCxnSpPr>
            <a:cxnSpLocks/>
          </p:cNvCxnSpPr>
          <p:nvPr/>
        </p:nvCxnSpPr>
        <p:spPr>
          <a:xfrm flipV="1">
            <a:off x="3414745" y="2152837"/>
            <a:ext cx="175137" cy="370168"/>
          </a:xfrm>
          <a:prstGeom prst="line">
            <a:avLst/>
          </a:prstGeom>
          <a:ln w="28575">
            <a:solidFill>
              <a:srgbClr val="B07A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>
            <a:extLst>
              <a:ext uri="{FF2B5EF4-FFF2-40B4-BE49-F238E27FC236}">
                <a16:creationId xmlns:a16="http://schemas.microsoft.com/office/drawing/2014/main" id="{FC914E10-B3BE-9FDE-934E-19CDF8EE5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361"/>
          <a:stretch/>
        </p:blipFill>
        <p:spPr bwMode="auto">
          <a:xfrm>
            <a:off x="194077" y="431006"/>
            <a:ext cx="1247107" cy="599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F2831EC-59AD-6A37-1B4E-0522B3D03694}"/>
              </a:ext>
            </a:extLst>
          </p:cNvPr>
          <p:cNvSpPr txBox="1"/>
          <p:nvPr/>
        </p:nvSpPr>
        <p:spPr>
          <a:xfrm>
            <a:off x="8387797" y="3195089"/>
            <a:ext cx="98617" cy="233910"/>
          </a:xfrm>
          <a:prstGeom prst="rect">
            <a:avLst/>
          </a:prstGeom>
          <a:noFill/>
        </p:spPr>
        <p:txBody>
          <a:bodyPr wrap="none" lIns="9144" tIns="9144" rIns="9144" bIns="9144" rtlCol="0">
            <a:spAutoFit/>
          </a:bodyPr>
          <a:lstStyle/>
          <a:p>
            <a:r>
              <a:rPr lang="en-US" sz="1400" dirty="0">
                <a:latin typeface="Avenir LT Std 55 Roman" panose="020B0503020203020204" pitchFamily="34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870588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2" name="Group 6151">
            <a:extLst>
              <a:ext uri="{FF2B5EF4-FFF2-40B4-BE49-F238E27FC236}">
                <a16:creationId xmlns:a16="http://schemas.microsoft.com/office/drawing/2014/main" id="{C2CFC7C2-B579-7B22-BD96-020D60899D69}"/>
              </a:ext>
            </a:extLst>
          </p:cNvPr>
          <p:cNvGrpSpPr/>
          <p:nvPr/>
        </p:nvGrpSpPr>
        <p:grpSpPr>
          <a:xfrm>
            <a:off x="0" y="95250"/>
            <a:ext cx="9107953" cy="6641216"/>
            <a:chOff x="0" y="95250"/>
            <a:chExt cx="9107953" cy="6641216"/>
          </a:xfrm>
        </p:grpSpPr>
        <p:pic>
          <p:nvPicPr>
            <p:cNvPr id="6149" name="Picture 6148" descr="A picture containing text, screenshot, diagram, colorfulness&#10;&#10;Description automatically generated">
              <a:extLst>
                <a:ext uri="{FF2B5EF4-FFF2-40B4-BE49-F238E27FC236}">
                  <a16:creationId xmlns:a16="http://schemas.microsoft.com/office/drawing/2014/main" id="{11203B57-9652-186E-6FD9-A28819021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5250"/>
              <a:ext cx="9107953" cy="6641216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3BE651D-D5C6-CE96-58DE-6C68F06D233B}"/>
                </a:ext>
              </a:extLst>
            </p:cNvPr>
            <p:cNvGrpSpPr/>
            <p:nvPr/>
          </p:nvGrpSpPr>
          <p:grpSpPr>
            <a:xfrm>
              <a:off x="1486396" y="1447192"/>
              <a:ext cx="6934195" cy="3119983"/>
              <a:chOff x="1486396" y="989992"/>
              <a:chExt cx="6934195" cy="3119983"/>
            </a:xfrm>
          </p:grpSpPr>
          <p:sp>
            <p:nvSpPr>
              <p:cNvPr id="53" name="Rectangle: Rounded Corners 7">
                <a:extLst>
                  <a:ext uri="{FF2B5EF4-FFF2-40B4-BE49-F238E27FC236}">
                    <a16:creationId xmlns:a16="http://schemas.microsoft.com/office/drawing/2014/main" id="{9B33E9CF-1167-1C76-1165-5CE1C8C7BB69}"/>
                  </a:ext>
                </a:extLst>
              </p:cNvPr>
              <p:cNvSpPr/>
              <p:nvPr/>
            </p:nvSpPr>
            <p:spPr>
              <a:xfrm>
                <a:off x="7601132" y="2558484"/>
                <a:ext cx="401014" cy="16722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B07A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Li-ion</a:t>
                </a:r>
              </a:p>
            </p:txBody>
          </p:sp>
          <p:sp>
            <p:nvSpPr>
              <p:cNvPr id="54" name="Rectangle: Rounded Corners 17">
                <a:extLst>
                  <a:ext uri="{FF2B5EF4-FFF2-40B4-BE49-F238E27FC236}">
                    <a16:creationId xmlns:a16="http://schemas.microsoft.com/office/drawing/2014/main" id="{22A79353-ED2B-3E98-212D-48525B30B740}"/>
                  </a:ext>
                </a:extLst>
              </p:cNvPr>
              <p:cNvSpPr/>
              <p:nvPr/>
            </p:nvSpPr>
            <p:spPr>
              <a:xfrm>
                <a:off x="3847654" y="3905998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0FA62F8-1B4C-7B83-D49B-ACC9BEAC1B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25995" y="2721350"/>
                <a:ext cx="175137" cy="370168"/>
              </a:xfrm>
              <a:prstGeom prst="line">
                <a:avLst/>
              </a:prstGeom>
              <a:ln w="28575">
                <a:solidFill>
                  <a:srgbClr val="B07AA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ectangle: Rounded Corners 30">
                <a:extLst>
                  <a:ext uri="{FF2B5EF4-FFF2-40B4-BE49-F238E27FC236}">
                    <a16:creationId xmlns:a16="http://schemas.microsoft.com/office/drawing/2014/main" id="{75AE7E31-18B9-6F21-D06B-BEAE138FDFAF}"/>
                  </a:ext>
                </a:extLst>
              </p:cNvPr>
              <p:cNvSpPr/>
              <p:nvPr/>
            </p:nvSpPr>
            <p:spPr>
              <a:xfrm>
                <a:off x="7440444" y="3589494"/>
                <a:ext cx="601132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9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Hydrogen</a:t>
                </a:r>
              </a:p>
            </p:txBody>
          </p:sp>
          <p:sp>
            <p:nvSpPr>
              <p:cNvPr id="57" name="Rectangle: Rounded Corners 1023">
                <a:extLst>
                  <a:ext uri="{FF2B5EF4-FFF2-40B4-BE49-F238E27FC236}">
                    <a16:creationId xmlns:a16="http://schemas.microsoft.com/office/drawing/2014/main" id="{191AC0FC-AC9A-A977-0317-D0355063EE59}"/>
                  </a:ext>
                </a:extLst>
              </p:cNvPr>
              <p:cNvSpPr/>
              <p:nvPr/>
            </p:nvSpPr>
            <p:spPr>
              <a:xfrm>
                <a:off x="5962749" y="3905998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58" name="Rectangle: Rounded Corners 1026">
                <a:extLst>
                  <a:ext uri="{FF2B5EF4-FFF2-40B4-BE49-F238E27FC236}">
                    <a16:creationId xmlns:a16="http://schemas.microsoft.com/office/drawing/2014/main" id="{D96979BC-DCBA-99FC-9E8F-572C8FEBB7DF}"/>
                  </a:ext>
                </a:extLst>
              </p:cNvPr>
              <p:cNvSpPr/>
              <p:nvPr/>
            </p:nvSpPr>
            <p:spPr>
              <a:xfrm>
                <a:off x="8050720" y="3905997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59" name="Rectangle: Rounded Corners 1030">
                <a:extLst>
                  <a:ext uri="{FF2B5EF4-FFF2-40B4-BE49-F238E27FC236}">
                    <a16:creationId xmlns:a16="http://schemas.microsoft.com/office/drawing/2014/main" id="{B3A662E8-3905-2AB1-3578-A76DE8C39061}"/>
                  </a:ext>
                </a:extLst>
              </p:cNvPr>
              <p:cNvSpPr/>
              <p:nvPr/>
            </p:nvSpPr>
            <p:spPr>
              <a:xfrm>
                <a:off x="1879069" y="3905998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60" name="Rectangle: Rounded Corners 1032">
                <a:extLst>
                  <a:ext uri="{FF2B5EF4-FFF2-40B4-BE49-F238E27FC236}">
                    <a16:creationId xmlns:a16="http://schemas.microsoft.com/office/drawing/2014/main" id="{BE65641B-8E25-CA52-3ABA-0275B9EE0AC2}"/>
                  </a:ext>
                </a:extLst>
              </p:cNvPr>
              <p:cNvSpPr/>
              <p:nvPr/>
            </p:nvSpPr>
            <p:spPr>
              <a:xfrm>
                <a:off x="5581267" y="3512819"/>
                <a:ext cx="601132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9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Hydrogen</a:t>
                </a:r>
              </a:p>
            </p:txBody>
          </p:sp>
          <p:sp>
            <p:nvSpPr>
              <p:cNvPr id="61" name="Rectangle: Rounded Corners 1033">
                <a:extLst>
                  <a:ext uri="{FF2B5EF4-FFF2-40B4-BE49-F238E27FC236}">
                    <a16:creationId xmlns:a16="http://schemas.microsoft.com/office/drawing/2014/main" id="{C77E4377-80CC-E375-3993-CDD05D391BD1}"/>
                  </a:ext>
                </a:extLst>
              </p:cNvPr>
              <p:cNvSpPr/>
              <p:nvPr/>
            </p:nvSpPr>
            <p:spPr>
              <a:xfrm rot="16200000">
                <a:off x="1845768" y="2319056"/>
                <a:ext cx="229455" cy="12638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4E79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PSH</a:t>
                </a:r>
              </a:p>
            </p:txBody>
          </p:sp>
          <p:sp>
            <p:nvSpPr>
              <p:cNvPr id="62" name="Rectangle: Rounded Corners 1034">
                <a:extLst>
                  <a:ext uri="{FF2B5EF4-FFF2-40B4-BE49-F238E27FC236}">
                    <a16:creationId xmlns:a16="http://schemas.microsoft.com/office/drawing/2014/main" id="{30D0F411-2394-A00E-863A-4B9CB4B0EE40}"/>
                  </a:ext>
                </a:extLst>
              </p:cNvPr>
              <p:cNvSpPr/>
              <p:nvPr/>
            </p:nvSpPr>
            <p:spPr>
              <a:xfrm rot="16200000">
                <a:off x="1561903" y="2579377"/>
                <a:ext cx="399712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E157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0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Gravity</a:t>
                </a:r>
              </a:p>
            </p:txBody>
          </p:sp>
          <p:sp>
            <p:nvSpPr>
              <p:cNvPr id="63" name="Rectangle: Rounded Corners 1035">
                <a:extLst>
                  <a:ext uri="{FF2B5EF4-FFF2-40B4-BE49-F238E27FC236}">
                    <a16:creationId xmlns:a16="http://schemas.microsoft.com/office/drawing/2014/main" id="{5E6F8609-2A47-1E2C-E8A7-EDEB0FB9EA7C}"/>
                  </a:ext>
                </a:extLst>
              </p:cNvPr>
              <p:cNvSpPr/>
              <p:nvPr/>
            </p:nvSpPr>
            <p:spPr>
              <a:xfrm rot="16200000">
                <a:off x="1440026" y="1988090"/>
                <a:ext cx="219127" cy="12638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59A1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RFB</a:t>
                </a:r>
              </a:p>
            </p:txBody>
          </p:sp>
          <p:sp>
            <p:nvSpPr>
              <p:cNvPr id="6144" name="Rectangle: Rounded Corners 1036">
                <a:extLst>
                  <a:ext uri="{FF2B5EF4-FFF2-40B4-BE49-F238E27FC236}">
                    <a16:creationId xmlns:a16="http://schemas.microsoft.com/office/drawing/2014/main" id="{0B589511-7C56-48A4-80D9-44844163762B}"/>
                  </a:ext>
                </a:extLst>
              </p:cNvPr>
              <p:cNvSpPr/>
              <p:nvPr/>
            </p:nvSpPr>
            <p:spPr>
              <a:xfrm rot="16200000">
                <a:off x="2156345" y="1138756"/>
                <a:ext cx="423914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F28E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Thermal</a:t>
                </a:r>
              </a:p>
            </p:txBody>
          </p:sp>
          <p:sp>
            <p:nvSpPr>
              <p:cNvPr id="6145" name="Rectangle: Rounded Corners 1037">
                <a:extLst>
                  <a:ext uri="{FF2B5EF4-FFF2-40B4-BE49-F238E27FC236}">
                    <a16:creationId xmlns:a16="http://schemas.microsoft.com/office/drawing/2014/main" id="{41D7C7BD-C507-F675-54FF-7EC6F06FC63A}"/>
                  </a:ext>
                </a:extLst>
              </p:cNvPr>
              <p:cNvSpPr/>
              <p:nvPr/>
            </p:nvSpPr>
            <p:spPr>
              <a:xfrm rot="16200000">
                <a:off x="2011899" y="2930314"/>
                <a:ext cx="308864" cy="12638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76B7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CAES</a:t>
                </a:r>
              </a:p>
            </p:txBody>
          </p:sp>
          <p:sp>
            <p:nvSpPr>
              <p:cNvPr id="6147" name="Rectangle: Rounded Corners 1038">
                <a:extLst>
                  <a:ext uri="{FF2B5EF4-FFF2-40B4-BE49-F238E27FC236}">
                    <a16:creationId xmlns:a16="http://schemas.microsoft.com/office/drawing/2014/main" id="{CFE23CA5-0DD2-510F-A6A6-03688E6E9FA6}"/>
                  </a:ext>
                </a:extLst>
              </p:cNvPr>
              <p:cNvSpPr/>
              <p:nvPr/>
            </p:nvSpPr>
            <p:spPr>
              <a:xfrm rot="16200000">
                <a:off x="2409325" y="2747870"/>
                <a:ext cx="348190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BAB0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M-Air</a:t>
                </a:r>
              </a:p>
            </p:txBody>
          </p:sp>
        </p:grpSp>
        <p:sp>
          <p:nvSpPr>
            <p:cNvPr id="6150" name="Rectangle: Rounded Corners 7">
              <a:extLst>
                <a:ext uri="{FF2B5EF4-FFF2-40B4-BE49-F238E27FC236}">
                  <a16:creationId xmlns:a16="http://schemas.microsoft.com/office/drawing/2014/main" id="{8F7F0F15-39CE-4412-EC8B-4BE478A30CED}"/>
                </a:ext>
              </a:extLst>
            </p:cNvPr>
            <p:cNvSpPr/>
            <p:nvPr/>
          </p:nvSpPr>
          <p:spPr>
            <a:xfrm rot="16200000">
              <a:off x="1144181" y="2868229"/>
              <a:ext cx="399715" cy="12638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B07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Li-ion</a:t>
              </a:r>
            </a:p>
          </p:txBody>
        </p:sp>
        <p:sp>
          <p:nvSpPr>
            <p:cNvPr id="6151" name="Rectangle: Rounded Corners 1032">
              <a:extLst>
                <a:ext uri="{FF2B5EF4-FFF2-40B4-BE49-F238E27FC236}">
                  <a16:creationId xmlns:a16="http://schemas.microsoft.com/office/drawing/2014/main" id="{D93932CB-93C5-D243-F636-3B985F7FB685}"/>
                </a:ext>
              </a:extLst>
            </p:cNvPr>
            <p:cNvSpPr/>
            <p:nvPr/>
          </p:nvSpPr>
          <p:spPr>
            <a:xfrm rot="16200000" flipH="1">
              <a:off x="2487724" y="3395396"/>
              <a:ext cx="560074" cy="12638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5635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4B2F5981-1956-DB96-7ABF-14A47A456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4550"/>
            <a:ext cx="9144000" cy="516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55C9896-A3BF-7186-78DB-8F3C8D56A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2080188" y="4113026"/>
            <a:ext cx="1559668" cy="3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8D51C55-4716-382A-CDCA-740437D89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3657249" y="4113026"/>
            <a:ext cx="1559668" cy="3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48086E-7ED8-0450-0B9D-CC913FA43C25}"/>
              </a:ext>
            </a:extLst>
          </p:cNvPr>
          <p:cNvSpPr/>
          <p:nvPr/>
        </p:nvSpPr>
        <p:spPr>
          <a:xfrm>
            <a:off x="2111375" y="2443646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D3B3DD-A241-BB17-E4D9-A765DF4168C2}"/>
              </a:ext>
            </a:extLst>
          </p:cNvPr>
          <p:cNvSpPr/>
          <p:nvPr/>
        </p:nvSpPr>
        <p:spPr>
          <a:xfrm>
            <a:off x="2121887" y="2591829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A8183F-42A5-84A4-ED7F-447F9B6A98CA}"/>
              </a:ext>
            </a:extLst>
          </p:cNvPr>
          <p:cNvSpPr/>
          <p:nvPr/>
        </p:nvSpPr>
        <p:spPr>
          <a:xfrm>
            <a:off x="5361673" y="2373414"/>
            <a:ext cx="131065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1FD009-39BD-B350-97B9-D372168B28B6}"/>
              </a:ext>
            </a:extLst>
          </p:cNvPr>
          <p:cNvSpPr/>
          <p:nvPr/>
        </p:nvSpPr>
        <p:spPr>
          <a:xfrm>
            <a:off x="2191066" y="5555000"/>
            <a:ext cx="291693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&quot;No&quot; Symbol 19">
            <a:extLst>
              <a:ext uri="{FF2B5EF4-FFF2-40B4-BE49-F238E27FC236}">
                <a16:creationId xmlns:a16="http://schemas.microsoft.com/office/drawing/2014/main" id="{E895033A-5AD1-3C33-CCCD-023C56E408C2}"/>
              </a:ext>
            </a:extLst>
          </p:cNvPr>
          <p:cNvSpPr/>
          <p:nvPr/>
        </p:nvSpPr>
        <p:spPr>
          <a:xfrm>
            <a:off x="2482266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&quot;No&quot; Symbol 20">
            <a:extLst>
              <a:ext uri="{FF2B5EF4-FFF2-40B4-BE49-F238E27FC236}">
                <a16:creationId xmlns:a16="http://schemas.microsoft.com/office/drawing/2014/main" id="{280A3D05-99E9-D3D8-BE11-1BC71926549F}"/>
              </a:ext>
            </a:extLst>
          </p:cNvPr>
          <p:cNvSpPr/>
          <p:nvPr/>
        </p:nvSpPr>
        <p:spPr>
          <a:xfrm>
            <a:off x="5669350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&quot;No&quot; Symbol 21">
            <a:extLst>
              <a:ext uri="{FF2B5EF4-FFF2-40B4-BE49-F238E27FC236}">
                <a16:creationId xmlns:a16="http://schemas.microsoft.com/office/drawing/2014/main" id="{AE8649C3-31BB-72AC-6CAF-64F921B4B4F9}"/>
              </a:ext>
            </a:extLst>
          </p:cNvPr>
          <p:cNvSpPr/>
          <p:nvPr/>
        </p:nvSpPr>
        <p:spPr>
          <a:xfrm>
            <a:off x="248305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&quot;No&quot; Symbol 22">
            <a:extLst>
              <a:ext uri="{FF2B5EF4-FFF2-40B4-BE49-F238E27FC236}">
                <a16:creationId xmlns:a16="http://schemas.microsoft.com/office/drawing/2014/main" id="{505DAD27-CD69-6F0C-710D-C6C589F925D1}"/>
              </a:ext>
            </a:extLst>
          </p:cNvPr>
          <p:cNvSpPr/>
          <p:nvPr/>
        </p:nvSpPr>
        <p:spPr>
          <a:xfrm>
            <a:off x="408467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C0AA0-E1F4-3B66-EDF3-708366FF59C6}"/>
              </a:ext>
            </a:extLst>
          </p:cNvPr>
          <p:cNvSpPr txBox="1"/>
          <p:nvPr/>
        </p:nvSpPr>
        <p:spPr>
          <a:xfrm>
            <a:off x="6982800" y="3241669"/>
            <a:ext cx="1286957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000" dirty="0">
                <a:latin typeface="Avenir LT Std 55 Roman" panose="020B0503020203020204" pitchFamily="34" charset="0"/>
              </a:rPr>
              <a:t>Not present in least-cost system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36D56EE-0DE8-32CE-5052-1632A007914E}"/>
              </a:ext>
            </a:extLst>
          </p:cNvPr>
          <p:cNvCxnSpPr>
            <a:cxnSpLocks/>
          </p:cNvCxnSpPr>
          <p:nvPr/>
        </p:nvCxnSpPr>
        <p:spPr>
          <a:xfrm flipH="1" flipV="1">
            <a:off x="6074461" y="3882733"/>
            <a:ext cx="573" cy="1441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D38D8044-2919-670D-EC2B-CFE78BBC3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9385" r="3175" b="15017"/>
          <a:stretch/>
        </p:blipFill>
        <p:spPr bwMode="auto">
          <a:xfrm>
            <a:off x="5464689" y="3506217"/>
            <a:ext cx="1153303" cy="32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089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>
            <a:extLst>
              <a:ext uri="{FF2B5EF4-FFF2-40B4-BE49-F238E27FC236}">
                <a16:creationId xmlns:a16="http://schemas.microsoft.com/office/drawing/2014/main" id="{4AA28509-3CDC-E262-4F29-A2386F5D5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4550"/>
            <a:ext cx="9144000" cy="516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55C9896-A3BF-7186-78DB-8F3C8D56A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2080188" y="4113026"/>
            <a:ext cx="1559668" cy="3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8D51C55-4716-382A-CDCA-740437D89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3657249" y="4113026"/>
            <a:ext cx="1559668" cy="3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48086E-7ED8-0450-0B9D-CC913FA43C25}"/>
              </a:ext>
            </a:extLst>
          </p:cNvPr>
          <p:cNvSpPr/>
          <p:nvPr/>
        </p:nvSpPr>
        <p:spPr>
          <a:xfrm>
            <a:off x="2111375" y="2443646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D3B3DD-A241-BB17-E4D9-A765DF4168C2}"/>
              </a:ext>
            </a:extLst>
          </p:cNvPr>
          <p:cNvSpPr/>
          <p:nvPr/>
        </p:nvSpPr>
        <p:spPr>
          <a:xfrm>
            <a:off x="2121887" y="2591829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A8183F-42A5-84A4-ED7F-447F9B6A98CA}"/>
              </a:ext>
            </a:extLst>
          </p:cNvPr>
          <p:cNvSpPr/>
          <p:nvPr/>
        </p:nvSpPr>
        <p:spPr>
          <a:xfrm>
            <a:off x="5361673" y="2373414"/>
            <a:ext cx="131065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1FD009-39BD-B350-97B9-D372168B28B6}"/>
              </a:ext>
            </a:extLst>
          </p:cNvPr>
          <p:cNvSpPr/>
          <p:nvPr/>
        </p:nvSpPr>
        <p:spPr>
          <a:xfrm>
            <a:off x="2191066" y="5555000"/>
            <a:ext cx="291693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&quot;No&quot; Symbol 19">
            <a:extLst>
              <a:ext uri="{FF2B5EF4-FFF2-40B4-BE49-F238E27FC236}">
                <a16:creationId xmlns:a16="http://schemas.microsoft.com/office/drawing/2014/main" id="{E895033A-5AD1-3C33-CCCD-023C56E408C2}"/>
              </a:ext>
            </a:extLst>
          </p:cNvPr>
          <p:cNvSpPr/>
          <p:nvPr/>
        </p:nvSpPr>
        <p:spPr>
          <a:xfrm>
            <a:off x="2482266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&quot;No&quot; Symbol 20">
            <a:extLst>
              <a:ext uri="{FF2B5EF4-FFF2-40B4-BE49-F238E27FC236}">
                <a16:creationId xmlns:a16="http://schemas.microsoft.com/office/drawing/2014/main" id="{280A3D05-99E9-D3D8-BE11-1BC71926549F}"/>
              </a:ext>
            </a:extLst>
          </p:cNvPr>
          <p:cNvSpPr/>
          <p:nvPr/>
        </p:nvSpPr>
        <p:spPr>
          <a:xfrm>
            <a:off x="5669350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&quot;No&quot; Symbol 21">
            <a:extLst>
              <a:ext uri="{FF2B5EF4-FFF2-40B4-BE49-F238E27FC236}">
                <a16:creationId xmlns:a16="http://schemas.microsoft.com/office/drawing/2014/main" id="{AE8649C3-31BB-72AC-6CAF-64F921B4B4F9}"/>
              </a:ext>
            </a:extLst>
          </p:cNvPr>
          <p:cNvSpPr/>
          <p:nvPr/>
        </p:nvSpPr>
        <p:spPr>
          <a:xfrm>
            <a:off x="248305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&quot;No&quot; Symbol 22">
            <a:extLst>
              <a:ext uri="{FF2B5EF4-FFF2-40B4-BE49-F238E27FC236}">
                <a16:creationId xmlns:a16="http://schemas.microsoft.com/office/drawing/2014/main" id="{505DAD27-CD69-6F0C-710D-C6C589F925D1}"/>
              </a:ext>
            </a:extLst>
          </p:cNvPr>
          <p:cNvSpPr/>
          <p:nvPr/>
        </p:nvSpPr>
        <p:spPr>
          <a:xfrm>
            <a:off x="408467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5D0622-2A11-5836-4A1A-FB83CA4C8210}"/>
              </a:ext>
            </a:extLst>
          </p:cNvPr>
          <p:cNvCxnSpPr>
            <a:cxnSpLocks/>
          </p:cNvCxnSpPr>
          <p:nvPr/>
        </p:nvCxnSpPr>
        <p:spPr>
          <a:xfrm flipH="1" flipV="1">
            <a:off x="6074461" y="3882733"/>
            <a:ext cx="573" cy="1441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6">
            <a:extLst>
              <a:ext uri="{FF2B5EF4-FFF2-40B4-BE49-F238E27FC236}">
                <a16:creationId xmlns:a16="http://schemas.microsoft.com/office/drawing/2014/main" id="{8620D86F-ADF7-179C-2537-253466FB12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" t="10978" r="3175" b="15018"/>
          <a:stretch/>
        </p:blipFill>
        <p:spPr bwMode="auto">
          <a:xfrm>
            <a:off x="5432612" y="3511296"/>
            <a:ext cx="1185489" cy="33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9D8EB7-50A8-7D63-40A0-22E73B0D8058}"/>
              </a:ext>
            </a:extLst>
          </p:cNvPr>
          <p:cNvSpPr txBox="1"/>
          <p:nvPr/>
        </p:nvSpPr>
        <p:spPr>
          <a:xfrm>
            <a:off x="6982800" y="3241669"/>
            <a:ext cx="1286957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000" dirty="0">
                <a:latin typeface="Avenir LT Std 55 Roman" panose="020B0503020203020204" pitchFamily="34" charset="0"/>
              </a:rPr>
              <a:t>Not present in least-cost system</a:t>
            </a:r>
          </a:p>
        </p:txBody>
      </p:sp>
    </p:spTree>
    <p:extLst>
      <p:ext uri="{BB962C8B-B14F-4D97-AF65-F5344CB8AC3E}">
        <p14:creationId xmlns:p14="http://schemas.microsoft.com/office/powerpoint/2010/main" val="1599989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3923AA54-3759-0992-21A3-54515C40E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4550"/>
            <a:ext cx="9144000" cy="516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55C9896-A3BF-7186-78DB-8F3C8D56A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2080188" y="4113026"/>
            <a:ext cx="1559668" cy="3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8D51C55-4716-382A-CDCA-740437D89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3657249" y="4113026"/>
            <a:ext cx="1559668" cy="3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48086E-7ED8-0450-0B9D-CC913FA43C25}"/>
              </a:ext>
            </a:extLst>
          </p:cNvPr>
          <p:cNvSpPr/>
          <p:nvPr/>
        </p:nvSpPr>
        <p:spPr>
          <a:xfrm>
            <a:off x="2111375" y="2443646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D3B3DD-A241-BB17-E4D9-A765DF4168C2}"/>
              </a:ext>
            </a:extLst>
          </p:cNvPr>
          <p:cNvSpPr/>
          <p:nvPr/>
        </p:nvSpPr>
        <p:spPr>
          <a:xfrm>
            <a:off x="2121887" y="2591829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A8183F-42A5-84A4-ED7F-447F9B6A98CA}"/>
              </a:ext>
            </a:extLst>
          </p:cNvPr>
          <p:cNvSpPr/>
          <p:nvPr/>
        </p:nvSpPr>
        <p:spPr>
          <a:xfrm>
            <a:off x="5361673" y="2373414"/>
            <a:ext cx="131065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1FD009-39BD-B350-97B9-D372168B28B6}"/>
              </a:ext>
            </a:extLst>
          </p:cNvPr>
          <p:cNvSpPr/>
          <p:nvPr/>
        </p:nvSpPr>
        <p:spPr>
          <a:xfrm>
            <a:off x="2191066" y="5555000"/>
            <a:ext cx="291693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&quot;No&quot; Symbol 19">
            <a:extLst>
              <a:ext uri="{FF2B5EF4-FFF2-40B4-BE49-F238E27FC236}">
                <a16:creationId xmlns:a16="http://schemas.microsoft.com/office/drawing/2014/main" id="{E895033A-5AD1-3C33-CCCD-023C56E408C2}"/>
              </a:ext>
            </a:extLst>
          </p:cNvPr>
          <p:cNvSpPr/>
          <p:nvPr/>
        </p:nvSpPr>
        <p:spPr>
          <a:xfrm>
            <a:off x="2482266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&quot;No&quot; Symbol 20">
            <a:extLst>
              <a:ext uri="{FF2B5EF4-FFF2-40B4-BE49-F238E27FC236}">
                <a16:creationId xmlns:a16="http://schemas.microsoft.com/office/drawing/2014/main" id="{280A3D05-99E9-D3D8-BE11-1BC71926549F}"/>
              </a:ext>
            </a:extLst>
          </p:cNvPr>
          <p:cNvSpPr/>
          <p:nvPr/>
        </p:nvSpPr>
        <p:spPr>
          <a:xfrm>
            <a:off x="5669350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&quot;No&quot; Symbol 21">
            <a:extLst>
              <a:ext uri="{FF2B5EF4-FFF2-40B4-BE49-F238E27FC236}">
                <a16:creationId xmlns:a16="http://schemas.microsoft.com/office/drawing/2014/main" id="{AE8649C3-31BB-72AC-6CAF-64F921B4B4F9}"/>
              </a:ext>
            </a:extLst>
          </p:cNvPr>
          <p:cNvSpPr/>
          <p:nvPr/>
        </p:nvSpPr>
        <p:spPr>
          <a:xfrm>
            <a:off x="248305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&quot;No&quot; Symbol 22">
            <a:extLst>
              <a:ext uri="{FF2B5EF4-FFF2-40B4-BE49-F238E27FC236}">
                <a16:creationId xmlns:a16="http://schemas.microsoft.com/office/drawing/2014/main" id="{505DAD27-CD69-6F0C-710D-C6C589F925D1}"/>
              </a:ext>
            </a:extLst>
          </p:cNvPr>
          <p:cNvSpPr/>
          <p:nvPr/>
        </p:nvSpPr>
        <p:spPr>
          <a:xfrm>
            <a:off x="408467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C0AA0-E1F4-3B66-EDF3-708366FF59C6}"/>
              </a:ext>
            </a:extLst>
          </p:cNvPr>
          <p:cNvSpPr txBox="1"/>
          <p:nvPr/>
        </p:nvSpPr>
        <p:spPr>
          <a:xfrm>
            <a:off x="6982800" y="3241669"/>
            <a:ext cx="1286957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000" dirty="0">
                <a:latin typeface="Avenir LT Std 55 Roman" panose="020B0503020203020204" pitchFamily="34" charset="0"/>
              </a:rPr>
              <a:t>Not present in least-cost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E5C0A-E260-8DE7-EF85-51BC4048D123}"/>
              </a:ext>
            </a:extLst>
          </p:cNvPr>
          <p:cNvSpPr txBox="1"/>
          <p:nvPr/>
        </p:nvSpPr>
        <p:spPr>
          <a:xfrm>
            <a:off x="5373523" y="3241668"/>
            <a:ext cx="1286957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000" dirty="0">
                <a:latin typeface="Avenir LT Std 55 Roman" panose="020B0503020203020204" pitchFamily="34" charset="0"/>
              </a:rPr>
              <a:t>Not present in least-cost system</a:t>
            </a:r>
          </a:p>
        </p:txBody>
      </p:sp>
    </p:spTree>
    <p:extLst>
      <p:ext uri="{BB962C8B-B14F-4D97-AF65-F5344CB8AC3E}">
        <p14:creationId xmlns:p14="http://schemas.microsoft.com/office/powerpoint/2010/main" val="3343181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A80CDB3-F18A-5136-665E-19B14A60FBFD}"/>
              </a:ext>
            </a:extLst>
          </p:cNvPr>
          <p:cNvGrpSpPr/>
          <p:nvPr/>
        </p:nvGrpSpPr>
        <p:grpSpPr>
          <a:xfrm>
            <a:off x="241206" y="208338"/>
            <a:ext cx="8611481" cy="5181486"/>
            <a:chOff x="241206" y="208338"/>
            <a:chExt cx="8611481" cy="5181486"/>
          </a:xfrm>
        </p:grpSpPr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B56E21C4-5F18-AE40-383F-9002CF1A26C8}"/>
                </a:ext>
              </a:extLst>
            </p:cNvPr>
            <p:cNvGrpSpPr/>
            <p:nvPr/>
          </p:nvGrpSpPr>
          <p:grpSpPr>
            <a:xfrm>
              <a:off x="241206" y="208338"/>
              <a:ext cx="8611481" cy="5181486"/>
              <a:chOff x="418493" y="163634"/>
              <a:chExt cx="10619922" cy="6098658"/>
            </a:xfrm>
          </p:grpSpPr>
          <p:cxnSp>
            <p:nvCxnSpPr>
              <p:cNvPr id="326" name="Connector: Elbow 325">
                <a:extLst>
                  <a:ext uri="{FF2B5EF4-FFF2-40B4-BE49-F238E27FC236}">
                    <a16:creationId xmlns:a16="http://schemas.microsoft.com/office/drawing/2014/main" id="{E239E682-2F50-8E0F-8184-1738309F7C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00355" y="866246"/>
                <a:ext cx="2699655" cy="464600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nector: Elbow 299">
                <a:extLst>
                  <a:ext uri="{FF2B5EF4-FFF2-40B4-BE49-F238E27FC236}">
                    <a16:creationId xmlns:a16="http://schemas.microsoft.com/office/drawing/2014/main" id="{08F0D37C-D4B5-2792-D90C-3DC39738AE16}"/>
                  </a:ext>
                </a:extLst>
              </p:cNvPr>
              <p:cNvCxnSpPr>
                <a:cxnSpLocks/>
                <a:stCxn id="40" idx="2"/>
              </p:cNvCxnSpPr>
              <p:nvPr/>
            </p:nvCxnSpPr>
            <p:spPr>
              <a:xfrm rot="16200000" flipH="1">
                <a:off x="3249273" y="-99498"/>
                <a:ext cx="461836" cy="2393328"/>
              </a:xfrm>
              <a:prstGeom prst="bentConnector2">
                <a:avLst/>
              </a:prstGeom>
              <a:ln w="19050">
                <a:solidFill>
                  <a:srgbClr val="F1E51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77F8E35A-BDD5-BB8F-69D6-ACBED77C8F9C}"/>
                  </a:ext>
                </a:extLst>
              </p:cNvPr>
              <p:cNvCxnSpPr>
                <a:cxnSpLocks/>
                <a:endCxn id="32" idx="0"/>
              </p:cNvCxnSpPr>
              <p:nvPr/>
            </p:nvCxnSpPr>
            <p:spPr>
              <a:xfrm flipH="1">
                <a:off x="5255995" y="1619472"/>
                <a:ext cx="13173" cy="2086010"/>
              </a:xfrm>
              <a:prstGeom prst="straightConnector1">
                <a:avLst/>
              </a:prstGeom>
              <a:ln w="19050">
                <a:solidFill>
                  <a:srgbClr val="79706E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D92F640-9C83-391A-EB83-118E5B634CA4}"/>
                  </a:ext>
                </a:extLst>
              </p:cNvPr>
              <p:cNvGrpSpPr/>
              <p:nvPr/>
            </p:nvGrpSpPr>
            <p:grpSpPr>
              <a:xfrm>
                <a:off x="3139477" y="3264322"/>
                <a:ext cx="1238012" cy="553878"/>
                <a:chOff x="2960913" y="526868"/>
                <a:chExt cx="1410659" cy="635727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2231053F-31D1-4E52-77F8-7FE9EDA0FC1A}"/>
                    </a:ext>
                  </a:extLst>
                </p:cNvPr>
                <p:cNvSpPr/>
                <p:nvPr/>
              </p:nvSpPr>
              <p:spPr>
                <a:xfrm>
                  <a:off x="2960913" y="526868"/>
                  <a:ext cx="1410659" cy="63572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B07AA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900">
                    <a:latin typeface="Avenir LT Std 55 Roman" panose="020B0503020203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674AC47D-3410-AFA0-ABB2-FDE85153C910}"/>
                    </a:ext>
                  </a:extLst>
                </p:cNvPr>
                <p:cNvSpPr/>
                <p:nvPr/>
              </p:nvSpPr>
              <p:spPr>
                <a:xfrm>
                  <a:off x="2960915" y="527757"/>
                  <a:ext cx="1410656" cy="634838"/>
                </a:xfrm>
                <a:prstGeom prst="roundRect">
                  <a:avLst>
                    <a:gd name="adj" fmla="val 35024"/>
                  </a:avLst>
                </a:prstGeom>
                <a:solidFill>
                  <a:schemeClr val="bg1"/>
                </a:solidFill>
                <a:ln w="19050">
                  <a:solidFill>
                    <a:srgbClr val="B07AA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  <a:latin typeface="Avenir LT Std 55 Roman" panose="020B0503020203020204" pitchFamily="34" charset="0"/>
                      <a:cs typeface="Arial" panose="020B0604020202020204" pitchFamily="34" charset="0"/>
                    </a:rPr>
                    <a:t>Combined Energy/Power</a:t>
                  </a:r>
                </a:p>
              </p:txBody>
            </p: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31FA47-919E-3421-7365-14E636863E3D}"/>
                  </a:ext>
                </a:extLst>
              </p:cNvPr>
              <p:cNvSpPr/>
              <p:nvPr/>
            </p:nvSpPr>
            <p:spPr>
              <a:xfrm>
                <a:off x="4784672" y="2869464"/>
                <a:ext cx="929470" cy="47244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7970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Power Conversion</a:t>
                </a:r>
              </a:p>
            </p:txBody>
          </p:sp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2EBC7FFA-776A-2210-9D58-6BA7236CEE67}"/>
                  </a:ext>
                </a:extLst>
              </p:cNvPr>
              <p:cNvSpPr/>
              <p:nvPr/>
            </p:nvSpPr>
            <p:spPr>
              <a:xfrm>
                <a:off x="6865224" y="3705481"/>
                <a:ext cx="955725" cy="467361"/>
              </a:xfrm>
              <a:prstGeom prst="roundRect">
                <a:avLst/>
              </a:prstGeom>
              <a:solidFill>
                <a:srgbClr val="FF9DA7">
                  <a:alpha val="30196"/>
                </a:srgbClr>
              </a:solidFill>
              <a:ln w="19050">
                <a:solidFill>
                  <a:srgbClr val="FF9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Cavern Storage</a:t>
                </a: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CE310-345E-A2AD-B4DF-6137B211CF4C}"/>
                  </a:ext>
                </a:extLst>
              </p:cNvPr>
              <p:cNvSpPr/>
              <p:nvPr/>
            </p:nvSpPr>
            <p:spPr>
              <a:xfrm>
                <a:off x="4788839" y="3705482"/>
                <a:ext cx="934311" cy="467361"/>
              </a:xfrm>
              <a:prstGeom prst="roundRect">
                <a:avLst/>
              </a:prstGeom>
              <a:solidFill>
                <a:srgbClr val="79706E">
                  <a:alpha val="30196"/>
                </a:srgbClr>
              </a:solidFill>
              <a:ln w="19050">
                <a:solidFill>
                  <a:srgbClr val="7970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Energy Storage</a:t>
                </a:r>
              </a:p>
            </p:txBody>
          </p:sp>
          <p:sp>
            <p:nvSpPr>
              <p:cNvPr id="40" name="Flowchart: Off-page Connector 39">
                <a:extLst>
                  <a:ext uri="{FF2B5EF4-FFF2-40B4-BE49-F238E27FC236}">
                    <a16:creationId xmlns:a16="http://schemas.microsoft.com/office/drawing/2014/main" id="{F7338A17-403E-D723-2F5C-C7B58E2F4DA3}"/>
                  </a:ext>
                </a:extLst>
              </p:cNvPr>
              <p:cNvSpPr/>
              <p:nvPr/>
            </p:nvSpPr>
            <p:spPr>
              <a:xfrm>
                <a:off x="1884448" y="455754"/>
                <a:ext cx="798158" cy="410494"/>
              </a:xfrm>
              <a:prstGeom prst="flowChartOffpageConnector">
                <a:avLst/>
              </a:prstGeom>
              <a:noFill/>
              <a:ln w="19050">
                <a:solidFill>
                  <a:srgbClr val="F1E5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Solar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C9CC2C7-E22F-EB0C-8AFC-4C538BA3BE3E}"/>
                  </a:ext>
                </a:extLst>
              </p:cNvPr>
              <p:cNvSpPr/>
              <p:nvPr/>
            </p:nvSpPr>
            <p:spPr>
              <a:xfrm>
                <a:off x="6181298" y="2871851"/>
                <a:ext cx="929470" cy="47005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9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Electrolyzers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0F05B2D-7374-0AE3-FB88-9E5300E9011A}"/>
                  </a:ext>
                </a:extLst>
              </p:cNvPr>
              <p:cNvSpPr/>
              <p:nvPr/>
            </p:nvSpPr>
            <p:spPr>
              <a:xfrm>
                <a:off x="7536943" y="2850606"/>
                <a:ext cx="934309" cy="46736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9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Fuel Cells</a:t>
                </a:r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1FAD53B2-A300-D2E6-6DBF-427338959BA0}"/>
                  </a:ext>
                </a:extLst>
              </p:cNvPr>
              <p:cNvCxnSpPr>
                <a:cxnSpLocks/>
                <a:stCxn id="2" idx="3"/>
              </p:cNvCxnSpPr>
              <p:nvPr/>
            </p:nvCxnSpPr>
            <p:spPr>
              <a:xfrm>
                <a:off x="7820949" y="3939162"/>
                <a:ext cx="183149" cy="0"/>
              </a:xfrm>
              <a:prstGeom prst="line">
                <a:avLst/>
              </a:prstGeom>
              <a:ln w="19050">
                <a:solidFill>
                  <a:srgbClr val="FF9DA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8201BF7-D242-D8FA-FF62-2051E5B11500}"/>
                  </a:ext>
                </a:extLst>
              </p:cNvPr>
              <p:cNvSpPr/>
              <p:nvPr/>
            </p:nvSpPr>
            <p:spPr>
              <a:xfrm>
                <a:off x="2799808" y="1899771"/>
                <a:ext cx="6000202" cy="2650856"/>
              </a:xfrm>
              <a:prstGeom prst="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900">
                  <a:latin typeface="Avenir LT Std 55 Roman" panose="020B0503020203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14B09406-9C9D-18C7-47AE-8C27649F37C7}"/>
                  </a:ext>
                </a:extLst>
              </p:cNvPr>
              <p:cNvCxnSpPr>
                <a:cxnSpLocks/>
                <a:stCxn id="49" idx="2"/>
              </p:cNvCxnSpPr>
              <p:nvPr/>
            </p:nvCxnSpPr>
            <p:spPr>
              <a:xfrm>
                <a:off x="6646033" y="3341905"/>
                <a:ext cx="1" cy="597255"/>
              </a:xfrm>
              <a:prstGeom prst="line">
                <a:avLst/>
              </a:prstGeom>
              <a:ln w="19050">
                <a:solidFill>
                  <a:srgbClr val="FF9DA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Arrow Connector 201">
                <a:extLst>
                  <a:ext uri="{FF2B5EF4-FFF2-40B4-BE49-F238E27FC236}">
                    <a16:creationId xmlns:a16="http://schemas.microsoft.com/office/drawing/2014/main" id="{105D8F6C-2123-BD33-CB60-7214423625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29390" y="3939160"/>
                <a:ext cx="219052" cy="1"/>
              </a:xfrm>
              <a:prstGeom prst="straightConnector1">
                <a:avLst/>
              </a:prstGeom>
              <a:ln w="19050">
                <a:solidFill>
                  <a:srgbClr val="FF9DA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nector: Elbow 215">
                <a:extLst>
                  <a:ext uri="{FF2B5EF4-FFF2-40B4-BE49-F238E27FC236}">
                    <a16:creationId xmlns:a16="http://schemas.microsoft.com/office/drawing/2014/main" id="{AE88E3D1-F725-2969-81AD-BEFA965D1475}"/>
                  </a:ext>
                </a:extLst>
              </p:cNvPr>
              <p:cNvCxnSpPr>
                <a:cxnSpLocks/>
                <a:stCxn id="47" idx="0"/>
                <a:endCxn id="339" idx="3"/>
              </p:cNvCxnSpPr>
              <p:nvPr/>
            </p:nvCxnSpPr>
            <p:spPr>
              <a:xfrm rot="5400000" flipH="1" flipV="1">
                <a:off x="3464209" y="1837409"/>
                <a:ext cx="1721963" cy="1133413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B07AA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87018B28-0D5E-B7BD-24CB-3199900F0198}"/>
                  </a:ext>
                </a:extLst>
              </p:cNvPr>
              <p:cNvCxnSpPr>
                <a:cxnSpLocks/>
                <a:endCxn id="339" idx="5"/>
              </p:cNvCxnSpPr>
              <p:nvPr/>
            </p:nvCxnSpPr>
            <p:spPr>
              <a:xfrm flipV="1">
                <a:off x="5889408" y="1543133"/>
                <a:ext cx="0" cy="573050"/>
              </a:xfrm>
              <a:prstGeom prst="straightConnector1">
                <a:avLst/>
              </a:prstGeom>
              <a:ln w="19050">
                <a:solidFill>
                  <a:srgbClr val="FF9DA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nector: Elbow 230">
                <a:extLst>
                  <a:ext uri="{FF2B5EF4-FFF2-40B4-BE49-F238E27FC236}">
                    <a16:creationId xmlns:a16="http://schemas.microsoft.com/office/drawing/2014/main" id="{8111D062-5DF1-F878-39B6-5A35E6EAEE81}"/>
                  </a:ext>
                </a:extLst>
              </p:cNvPr>
              <p:cNvCxnSpPr>
                <a:cxnSpLocks/>
                <a:endCxn id="50" idx="0"/>
              </p:cNvCxnSpPr>
              <p:nvPr/>
            </p:nvCxnSpPr>
            <p:spPr>
              <a:xfrm>
                <a:off x="5889408" y="2131322"/>
                <a:ext cx="2114690" cy="719284"/>
              </a:xfrm>
              <a:prstGeom prst="bentConnector2">
                <a:avLst/>
              </a:prstGeom>
              <a:ln w="19050">
                <a:solidFill>
                  <a:srgbClr val="FF9DA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nector: Elbow 273">
                <a:extLst>
                  <a:ext uri="{FF2B5EF4-FFF2-40B4-BE49-F238E27FC236}">
                    <a16:creationId xmlns:a16="http://schemas.microsoft.com/office/drawing/2014/main" id="{91235084-2C51-294A-B879-2B0ACB490A3D}"/>
                  </a:ext>
                </a:extLst>
              </p:cNvPr>
              <p:cNvCxnSpPr>
                <a:cxnSpLocks/>
                <a:stCxn id="49" idx="0"/>
              </p:cNvCxnSpPr>
              <p:nvPr/>
            </p:nvCxnSpPr>
            <p:spPr>
              <a:xfrm rot="16200000" flipV="1">
                <a:off x="5494596" y="1720414"/>
                <a:ext cx="1249991" cy="1052885"/>
              </a:xfrm>
              <a:prstGeom prst="bentConnector3">
                <a:avLst>
                  <a:gd name="adj1" fmla="val 38853"/>
                </a:avLst>
              </a:prstGeom>
              <a:ln w="19050">
                <a:solidFill>
                  <a:srgbClr val="FF9DA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2" name="Left Brace 291">
                <a:extLst>
                  <a:ext uri="{FF2B5EF4-FFF2-40B4-BE49-F238E27FC236}">
                    <a16:creationId xmlns:a16="http://schemas.microsoft.com/office/drawing/2014/main" id="{BA76C58B-31CA-BE99-3350-4277F6BB1510}"/>
                  </a:ext>
                </a:extLst>
              </p:cNvPr>
              <p:cNvSpPr/>
              <p:nvPr/>
            </p:nvSpPr>
            <p:spPr>
              <a:xfrm rot="16200000">
                <a:off x="3627410" y="4252050"/>
                <a:ext cx="208763" cy="1184627"/>
              </a:xfrm>
              <a:prstGeom prst="leftBrace">
                <a:avLst>
                  <a:gd name="adj1" fmla="val 47619"/>
                  <a:gd name="adj2" fmla="val 50000"/>
                </a:avLst>
              </a:prstGeom>
              <a:ln w="19050">
                <a:solidFill>
                  <a:srgbClr val="B07AA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900">
                  <a:latin typeface="Avenir LT Std 55 Roman" panose="020B0503020203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4" name="Left Brace 293">
                <a:extLst>
                  <a:ext uri="{FF2B5EF4-FFF2-40B4-BE49-F238E27FC236}">
                    <a16:creationId xmlns:a16="http://schemas.microsoft.com/office/drawing/2014/main" id="{062EC389-DBD2-3379-64C1-4BA9E6C9B996}"/>
                  </a:ext>
                </a:extLst>
              </p:cNvPr>
              <p:cNvSpPr/>
              <p:nvPr/>
            </p:nvSpPr>
            <p:spPr>
              <a:xfrm rot="16200000">
                <a:off x="5164787" y="4252050"/>
                <a:ext cx="208763" cy="1184627"/>
              </a:xfrm>
              <a:prstGeom prst="leftBrace">
                <a:avLst>
                  <a:gd name="adj1" fmla="val 47619"/>
                  <a:gd name="adj2" fmla="val 50000"/>
                </a:avLst>
              </a:prstGeom>
              <a:ln w="19050">
                <a:solidFill>
                  <a:srgbClr val="7970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900">
                  <a:latin typeface="Avenir LT Std 55 Roman" panose="020B0503020203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5" name="Left Brace 294">
                <a:extLst>
                  <a:ext uri="{FF2B5EF4-FFF2-40B4-BE49-F238E27FC236}">
                    <a16:creationId xmlns:a16="http://schemas.microsoft.com/office/drawing/2014/main" id="{69C07456-E8B5-3F69-7630-EDF462B8E76C}"/>
                  </a:ext>
                </a:extLst>
              </p:cNvPr>
              <p:cNvSpPr/>
              <p:nvPr/>
            </p:nvSpPr>
            <p:spPr>
              <a:xfrm rot="16200000">
                <a:off x="7221893" y="3711382"/>
                <a:ext cx="208764" cy="2289954"/>
              </a:xfrm>
              <a:prstGeom prst="leftBrace">
                <a:avLst>
                  <a:gd name="adj1" fmla="val 47619"/>
                  <a:gd name="adj2" fmla="val 50000"/>
                </a:avLst>
              </a:prstGeom>
              <a:ln w="19050">
                <a:solidFill>
                  <a:srgbClr val="FF9DA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900">
                  <a:latin typeface="Avenir LT Std 55 Roman" panose="020B0503020203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F40C1B9E-9668-D94E-D381-23F84063D368}"/>
                  </a:ext>
                </a:extLst>
              </p:cNvPr>
              <p:cNvSpPr txBox="1"/>
              <p:nvPr/>
            </p:nvSpPr>
            <p:spPr>
              <a:xfrm>
                <a:off x="2933808" y="5006471"/>
                <a:ext cx="1595964" cy="113506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45720" rIns="45720" rtlCol="0">
                <a:spAutoFit/>
              </a:bodyPr>
              <a:lstStyle/>
              <a:p>
                <a:pPr algn="ctr">
                  <a:spcAft>
                    <a:spcPts val="750"/>
                  </a:spcAft>
                </a:pPr>
                <a:r>
                  <a:rPr lang="en-US" sz="1000" b="1">
                    <a:solidFill>
                      <a:srgbClr val="955984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Representative Short-Duration Technology:</a:t>
                </a:r>
              </a:p>
              <a:p>
                <a:pPr algn="ctr">
                  <a:spcAft>
                    <a:spcPts val="750"/>
                  </a:spcAft>
                </a:pPr>
                <a:r>
                  <a:rPr lang="en-US" sz="1000" b="1">
                    <a:solidFill>
                      <a:srgbClr val="955984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>
                    <a:solidFill>
                      <a:srgbClr val="955984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Li-ion battery storage</a:t>
                </a:r>
              </a:p>
            </p:txBody>
          </p:sp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C079B41C-0131-DAD1-63F7-C55975A45AA1}"/>
                  </a:ext>
                </a:extLst>
              </p:cNvPr>
              <p:cNvSpPr txBox="1"/>
              <p:nvPr/>
            </p:nvSpPr>
            <p:spPr>
              <a:xfrm>
                <a:off x="4531163" y="5006471"/>
                <a:ext cx="1436489" cy="125582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45720" rIns="45720" rtlCol="0">
                <a:spAutoFit/>
              </a:bodyPr>
              <a:lstStyle/>
              <a:p>
                <a:pPr algn="ctr">
                  <a:spcAft>
                    <a:spcPts val="750"/>
                  </a:spcAft>
                </a:pPr>
                <a:r>
                  <a:rPr lang="en-US" sz="1000" b="1">
                    <a:solidFill>
                      <a:srgbClr val="514B49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Example Mid-Duration Technology</a:t>
                </a:r>
              </a:p>
              <a:p>
                <a:pPr algn="ctr">
                  <a:spcAft>
                    <a:spcPts val="750"/>
                  </a:spcAft>
                </a:pPr>
                <a:r>
                  <a:rPr lang="en-US" sz="1000">
                    <a:solidFill>
                      <a:srgbClr val="514B49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or</a:t>
                </a:r>
              </a:p>
              <a:p>
                <a:pPr algn="ctr">
                  <a:spcAft>
                    <a:spcPts val="750"/>
                  </a:spcAft>
                </a:pPr>
                <a:r>
                  <a:rPr lang="en-US" sz="1000" i="1">
                    <a:solidFill>
                      <a:srgbClr val="514B49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Storage X</a:t>
                </a:r>
              </a:p>
            </p:txBody>
          </p:sp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9C27692B-AFC8-384E-6A35-D6FDFFD8A577}"/>
                  </a:ext>
                </a:extLst>
              </p:cNvPr>
              <p:cNvSpPr txBox="1"/>
              <p:nvPr/>
            </p:nvSpPr>
            <p:spPr>
              <a:xfrm>
                <a:off x="6546476" y="5007889"/>
                <a:ext cx="1555647" cy="113506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45720" rIns="45720" rtlCol="0">
                <a:spAutoFit/>
              </a:bodyPr>
              <a:lstStyle/>
              <a:p>
                <a:pPr algn="ctr">
                  <a:spcAft>
                    <a:spcPts val="750"/>
                  </a:spcAft>
                </a:pPr>
                <a:r>
                  <a:rPr lang="en-US" sz="1000" b="1">
                    <a:solidFill>
                      <a:srgbClr val="F08080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Representative Long-Duration Technology: </a:t>
                </a:r>
              </a:p>
              <a:p>
                <a:pPr algn="ctr">
                  <a:spcAft>
                    <a:spcPts val="750"/>
                  </a:spcAft>
                </a:pPr>
                <a:r>
                  <a:rPr lang="en-US" sz="1000">
                    <a:solidFill>
                      <a:srgbClr val="F08080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Electrolytic Hydrogen Storage</a:t>
                </a:r>
              </a:p>
            </p:txBody>
          </p:sp>
          <p:sp>
            <p:nvSpPr>
              <p:cNvPr id="310" name="Flowchart: Off-page Connector 309">
                <a:extLst>
                  <a:ext uri="{FF2B5EF4-FFF2-40B4-BE49-F238E27FC236}">
                    <a16:creationId xmlns:a16="http://schemas.microsoft.com/office/drawing/2014/main" id="{D4926F16-7A08-6472-79BE-FB2F0D18AD86}"/>
                  </a:ext>
                </a:extLst>
              </p:cNvPr>
              <p:cNvSpPr/>
              <p:nvPr/>
            </p:nvSpPr>
            <p:spPr>
              <a:xfrm>
                <a:off x="3148352" y="455963"/>
                <a:ext cx="798158" cy="410494"/>
              </a:xfrm>
              <a:prstGeom prst="flowChartOffpageConnector">
                <a:avLst/>
              </a:prstGeom>
              <a:noFill/>
              <a:ln w="19050">
                <a:solidFill>
                  <a:srgbClr val="649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Wind</a:t>
                </a:r>
              </a:p>
            </p:txBody>
          </p:sp>
          <p:cxnSp>
            <p:nvCxnSpPr>
              <p:cNvPr id="311" name="Connector: Elbow 310">
                <a:extLst>
                  <a:ext uri="{FF2B5EF4-FFF2-40B4-BE49-F238E27FC236}">
                    <a16:creationId xmlns:a16="http://schemas.microsoft.com/office/drawing/2014/main" id="{931885B9-A6E8-D5B0-B4DC-00E51F86AACE}"/>
                  </a:ext>
                </a:extLst>
              </p:cNvPr>
              <p:cNvCxnSpPr>
                <a:cxnSpLocks/>
                <a:stCxn id="310" idx="2"/>
              </p:cNvCxnSpPr>
              <p:nvPr/>
            </p:nvCxnSpPr>
            <p:spPr>
              <a:xfrm rot="16200000" flipH="1">
                <a:off x="3881330" y="532558"/>
                <a:ext cx="461627" cy="1129424"/>
              </a:xfrm>
              <a:prstGeom prst="bentConnector2">
                <a:avLst/>
              </a:prstGeom>
              <a:ln w="19050">
                <a:solidFill>
                  <a:srgbClr val="6495E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DA9A72EB-0134-B33E-0BA4-96259FA61286}"/>
                  </a:ext>
                </a:extLst>
              </p:cNvPr>
              <p:cNvSpPr txBox="1"/>
              <p:nvPr/>
            </p:nvSpPr>
            <p:spPr>
              <a:xfrm>
                <a:off x="1797988" y="2897839"/>
                <a:ext cx="981274" cy="54338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45720" rIns="45720" rtlCol="0">
                <a:spAutoFit/>
              </a:bodyPr>
              <a:lstStyle/>
              <a:p>
                <a:r>
                  <a:rPr lang="en-US" sz="1200" b="1">
                    <a:solidFill>
                      <a:srgbClr val="002060"/>
                    </a:solidFill>
                    <a:latin typeface="Avenir LT Std 55 Roman" panose="020B0503020203020204" pitchFamily="34" charset="0"/>
                  </a:rPr>
                  <a:t>Energy Storage</a:t>
                </a:r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6B64BA5D-8C0A-EED8-5CD1-6F5F8C36D2EE}"/>
                  </a:ext>
                </a:extLst>
              </p:cNvPr>
              <p:cNvSpPr/>
              <p:nvPr/>
            </p:nvSpPr>
            <p:spPr>
              <a:xfrm>
                <a:off x="1589316" y="216121"/>
                <a:ext cx="2691155" cy="1402578"/>
              </a:xfrm>
              <a:prstGeom prst="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900">
                  <a:latin typeface="Avenir LT Std 55 Roman" panose="020B0503020203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9" name="TextBox 318">
                <a:extLst>
                  <a:ext uri="{FF2B5EF4-FFF2-40B4-BE49-F238E27FC236}">
                    <a16:creationId xmlns:a16="http://schemas.microsoft.com/office/drawing/2014/main" id="{75257C16-78B9-7DB0-A8C1-AB489F88782B}"/>
                  </a:ext>
                </a:extLst>
              </p:cNvPr>
              <p:cNvSpPr txBox="1"/>
              <p:nvPr/>
            </p:nvSpPr>
            <p:spPr>
              <a:xfrm>
                <a:off x="418493" y="635940"/>
                <a:ext cx="1200099" cy="54338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45720" rIns="45720" rtlCol="0">
                <a:spAutoFit/>
              </a:bodyPr>
              <a:lstStyle/>
              <a:p>
                <a:r>
                  <a:rPr lang="en-US" sz="1200" b="1">
                    <a:solidFill>
                      <a:srgbClr val="002060"/>
                    </a:solidFill>
                    <a:latin typeface="Avenir LT Std 55 Roman" panose="020B0503020203020204" pitchFamily="34" charset="0"/>
                  </a:rPr>
                  <a:t>Electricity Generation</a:t>
                </a:r>
              </a:p>
            </p:txBody>
          </p:sp>
          <p:cxnSp>
            <p:nvCxnSpPr>
              <p:cNvPr id="324" name="Connector: Elbow 323">
                <a:extLst>
                  <a:ext uri="{FF2B5EF4-FFF2-40B4-BE49-F238E27FC236}">
                    <a16:creationId xmlns:a16="http://schemas.microsoft.com/office/drawing/2014/main" id="{C0606C3A-1ED8-B8A3-4450-25A22A1849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00355" y="866246"/>
                <a:ext cx="1146316" cy="461838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40BF5584-5A40-456F-4EB0-997DEEE344AA}"/>
                  </a:ext>
                </a:extLst>
              </p:cNvPr>
              <p:cNvSpPr/>
              <p:nvPr/>
            </p:nvSpPr>
            <p:spPr>
              <a:xfrm>
                <a:off x="6518876" y="163634"/>
                <a:ext cx="3282621" cy="1402578"/>
              </a:xfrm>
              <a:prstGeom prst="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900">
                  <a:latin typeface="Avenir LT Std 55 Roman" panose="020B0503020203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EC9CD085-2BCC-1DE5-5354-215858879D81}"/>
                  </a:ext>
                </a:extLst>
              </p:cNvPr>
              <p:cNvSpPr txBox="1"/>
              <p:nvPr/>
            </p:nvSpPr>
            <p:spPr>
              <a:xfrm>
                <a:off x="9915550" y="578406"/>
                <a:ext cx="1122865" cy="54338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45720" rIns="45720" rtlCol="0">
                <a:spAutoFit/>
              </a:bodyPr>
              <a:lstStyle/>
              <a:p>
                <a:r>
                  <a:rPr lang="en-US" sz="1200" b="1">
                    <a:solidFill>
                      <a:srgbClr val="002060"/>
                    </a:solidFill>
                    <a:latin typeface="Avenir LT Std 55 Roman" panose="020B0503020203020204" pitchFamily="34" charset="0"/>
                  </a:rPr>
                  <a:t>Electricity Load</a:t>
                </a:r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FC7E53FD-2B4C-7939-D342-837DAD3F09BE}"/>
                  </a:ext>
                </a:extLst>
              </p:cNvPr>
              <p:cNvSpPr/>
              <p:nvPr/>
            </p:nvSpPr>
            <p:spPr>
              <a:xfrm>
                <a:off x="4685306" y="1114300"/>
                <a:ext cx="1410693" cy="502409"/>
              </a:xfrm>
              <a:prstGeom prst="ellipse">
                <a:avLst/>
              </a:prstGeom>
              <a:solidFill>
                <a:srgbClr val="0070C0">
                  <a:alpha val="30196"/>
                </a:srgbClr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Electric Power</a:t>
                </a:r>
              </a:p>
            </p:txBody>
          </p:sp>
        </p:grp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E88CE7E7-2696-50E5-3126-76EA2067B151}"/>
                </a:ext>
              </a:extLst>
            </p:cNvPr>
            <p:cNvSpPr txBox="1"/>
            <p:nvPr/>
          </p:nvSpPr>
          <p:spPr>
            <a:xfrm>
              <a:off x="6635685" y="530720"/>
              <a:ext cx="831943" cy="2308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45720" rIns="45720" rtlCol="0">
              <a:spAutoFit/>
            </a:bodyPr>
            <a:lstStyle/>
            <a:p>
              <a:r>
                <a:rPr lang="en-US" sz="900" b="1">
                  <a:latin typeface="Avenir LT Std 55 Roman" panose="020B0503020203020204" pitchFamily="34" charset="0"/>
                  <a:cs typeface="Arial" panose="020B0604020202020204" pitchFamily="34" charset="0"/>
                </a:rPr>
                <a:t>Curtailment</a:t>
              </a:r>
            </a:p>
          </p:txBody>
        </p: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9197AEE6-5DF5-8E08-D8F7-1E384BB80EF1}"/>
                </a:ext>
              </a:extLst>
            </p:cNvPr>
            <p:cNvCxnSpPr>
              <a:cxnSpLocks/>
            </p:cNvCxnSpPr>
            <p:nvPr/>
          </p:nvCxnSpPr>
          <p:spPr>
            <a:xfrm>
              <a:off x="6400638" y="2888294"/>
              <a:ext cx="0" cy="527771"/>
            </a:xfrm>
            <a:prstGeom prst="line">
              <a:avLst/>
            </a:prstGeom>
            <a:ln w="19050">
              <a:solidFill>
                <a:srgbClr val="FF9D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937733-8A62-CB92-A148-41F39BDA2BA6}"/>
                </a:ext>
              </a:extLst>
            </p:cNvPr>
            <p:cNvGrpSpPr/>
            <p:nvPr/>
          </p:nvGrpSpPr>
          <p:grpSpPr>
            <a:xfrm>
              <a:off x="7508694" y="1966102"/>
              <a:ext cx="1107472" cy="2502856"/>
              <a:chOff x="6352518" y="769597"/>
              <a:chExt cx="908207" cy="1924963"/>
            </a:xfrm>
          </p:grpSpPr>
          <p:sp>
            <p:nvSpPr>
              <p:cNvPr id="331" name="Flowchart: Off-page Connector 330">
                <a:extLst>
                  <a:ext uri="{FF2B5EF4-FFF2-40B4-BE49-F238E27FC236}">
                    <a16:creationId xmlns:a16="http://schemas.microsoft.com/office/drawing/2014/main" id="{3DD168AC-40D2-CE91-6E2B-BDBED2416873}"/>
                  </a:ext>
                </a:extLst>
              </p:cNvPr>
              <p:cNvSpPr/>
              <p:nvPr/>
            </p:nvSpPr>
            <p:spPr>
              <a:xfrm>
                <a:off x="6473040" y="1204613"/>
                <a:ext cx="683097" cy="349994"/>
              </a:xfrm>
              <a:prstGeom prst="flowChartOffpageConnec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Time Series Data</a:t>
                </a: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86A6628D-2CA6-E481-33EB-87BCDF808455}"/>
                  </a:ext>
                </a:extLst>
              </p:cNvPr>
              <p:cNvSpPr/>
              <p:nvPr/>
            </p:nvSpPr>
            <p:spPr>
              <a:xfrm>
                <a:off x="6464295" y="1695953"/>
                <a:ext cx="683097" cy="36651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Technology Power Component</a:t>
                </a:r>
              </a:p>
            </p:txBody>
          </p:sp>
          <p:sp>
            <p:nvSpPr>
              <p:cNvPr id="335" name="Rectangle: Rounded Corners 334">
                <a:extLst>
                  <a:ext uri="{FF2B5EF4-FFF2-40B4-BE49-F238E27FC236}">
                    <a16:creationId xmlns:a16="http://schemas.microsoft.com/office/drawing/2014/main" id="{DA853A47-0630-A9A5-9B3E-2E2B2EFFAEC5}"/>
                  </a:ext>
                </a:extLst>
              </p:cNvPr>
              <p:cNvSpPr/>
              <p:nvPr/>
            </p:nvSpPr>
            <p:spPr>
              <a:xfrm>
                <a:off x="6464295" y="2203817"/>
                <a:ext cx="683097" cy="404097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Technology Energy Component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6B90E2CF-1E71-05DB-E3AE-D1697CFC8752}"/>
                  </a:ext>
                </a:extLst>
              </p:cNvPr>
              <p:cNvSpPr txBox="1"/>
              <p:nvPr/>
            </p:nvSpPr>
            <p:spPr>
              <a:xfrm>
                <a:off x="6522211" y="837325"/>
                <a:ext cx="568813" cy="177534"/>
              </a:xfrm>
              <a:prstGeom prst="rect">
                <a:avLst/>
              </a:prstGeom>
              <a:noFill/>
            </p:spPr>
            <p:txBody>
              <a:bodyPr wrap="square" lIns="45720" rIns="45720" rtlCol="0">
                <a:spAutoFit/>
              </a:bodyPr>
              <a:lstStyle/>
              <a:p>
                <a:pPr algn="ctr"/>
                <a:r>
                  <a:rPr lang="en-US" sz="900" b="1"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Key</a:t>
                </a:r>
              </a:p>
            </p:txBody>
          </p: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12CF0EF7-5427-99A6-1CBB-3A993271C6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806" y="1064192"/>
                <a:ext cx="683098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8F214FD1-DB39-0A3E-BFB2-62D766B40472}"/>
                  </a:ext>
                </a:extLst>
              </p:cNvPr>
              <p:cNvSpPr/>
              <p:nvPr/>
            </p:nvSpPr>
            <p:spPr>
              <a:xfrm>
                <a:off x="6352518" y="769597"/>
                <a:ext cx="908207" cy="192496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900">
                  <a:latin typeface="Avenir LT Std 55 Roman" panose="020B0503020203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4" name="Flowchart: Off-page Connector 63">
              <a:extLst>
                <a:ext uri="{FF2B5EF4-FFF2-40B4-BE49-F238E27FC236}">
                  <a16:creationId xmlns:a16="http://schemas.microsoft.com/office/drawing/2014/main" id="{07FB601D-3A59-52B7-D4D3-FA6405F03A25}"/>
                </a:ext>
              </a:extLst>
            </p:cNvPr>
            <p:cNvSpPr/>
            <p:nvPr/>
          </p:nvSpPr>
          <p:spPr>
            <a:xfrm>
              <a:off x="5449293" y="439591"/>
              <a:ext cx="647210" cy="348761"/>
            </a:xfrm>
            <a:prstGeom prst="flowChartOffpageConnector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  <a:cs typeface="Arial" panose="020B0604020202020204" pitchFamily="34" charset="0"/>
                </a:rPr>
                <a:t>Demand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3770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8" name="Picture 8">
            <a:extLst>
              <a:ext uri="{FF2B5EF4-FFF2-40B4-BE49-F238E27FC236}">
                <a16:creationId xmlns:a16="http://schemas.microsoft.com/office/drawing/2014/main" id="{1F30600D-5917-9CD8-F0B4-E67310B32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4550"/>
            <a:ext cx="9144000" cy="516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65D9D94-F025-B3F1-7D09-F10476D40424}"/>
              </a:ext>
            </a:extLst>
          </p:cNvPr>
          <p:cNvCxnSpPr>
            <a:cxnSpLocks/>
          </p:cNvCxnSpPr>
          <p:nvPr/>
        </p:nvCxnSpPr>
        <p:spPr>
          <a:xfrm flipH="1" flipV="1">
            <a:off x="6074461" y="3846157"/>
            <a:ext cx="573" cy="1441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655C9896-A3BF-7186-78DB-8F3C8D56A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2080188" y="4113026"/>
            <a:ext cx="1559668" cy="3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8D51C55-4716-382A-CDCA-740437D89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3657249" y="4113026"/>
            <a:ext cx="1559668" cy="3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48086E-7ED8-0450-0B9D-CC913FA43C25}"/>
              </a:ext>
            </a:extLst>
          </p:cNvPr>
          <p:cNvSpPr/>
          <p:nvPr/>
        </p:nvSpPr>
        <p:spPr>
          <a:xfrm>
            <a:off x="2111375" y="2443646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D3B3DD-A241-BB17-E4D9-A765DF4168C2}"/>
              </a:ext>
            </a:extLst>
          </p:cNvPr>
          <p:cNvSpPr/>
          <p:nvPr/>
        </p:nvSpPr>
        <p:spPr>
          <a:xfrm>
            <a:off x="2121887" y="2591829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A8183F-42A5-84A4-ED7F-447F9B6A98CA}"/>
              </a:ext>
            </a:extLst>
          </p:cNvPr>
          <p:cNvSpPr/>
          <p:nvPr/>
        </p:nvSpPr>
        <p:spPr>
          <a:xfrm>
            <a:off x="5361673" y="2373414"/>
            <a:ext cx="131065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1FD009-39BD-B350-97B9-D372168B28B6}"/>
              </a:ext>
            </a:extLst>
          </p:cNvPr>
          <p:cNvSpPr/>
          <p:nvPr/>
        </p:nvSpPr>
        <p:spPr>
          <a:xfrm>
            <a:off x="2191066" y="5555000"/>
            <a:ext cx="291693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&quot;No&quot; Symbol 19">
            <a:extLst>
              <a:ext uri="{FF2B5EF4-FFF2-40B4-BE49-F238E27FC236}">
                <a16:creationId xmlns:a16="http://schemas.microsoft.com/office/drawing/2014/main" id="{E895033A-5AD1-3C33-CCCD-023C56E408C2}"/>
              </a:ext>
            </a:extLst>
          </p:cNvPr>
          <p:cNvSpPr/>
          <p:nvPr/>
        </p:nvSpPr>
        <p:spPr>
          <a:xfrm>
            <a:off x="2482266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&quot;No&quot; Symbol 20">
            <a:extLst>
              <a:ext uri="{FF2B5EF4-FFF2-40B4-BE49-F238E27FC236}">
                <a16:creationId xmlns:a16="http://schemas.microsoft.com/office/drawing/2014/main" id="{280A3D05-99E9-D3D8-BE11-1BC71926549F}"/>
              </a:ext>
            </a:extLst>
          </p:cNvPr>
          <p:cNvSpPr/>
          <p:nvPr/>
        </p:nvSpPr>
        <p:spPr>
          <a:xfrm>
            <a:off x="5669350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&quot;No&quot; Symbol 21">
            <a:extLst>
              <a:ext uri="{FF2B5EF4-FFF2-40B4-BE49-F238E27FC236}">
                <a16:creationId xmlns:a16="http://schemas.microsoft.com/office/drawing/2014/main" id="{AE8649C3-31BB-72AC-6CAF-64F921B4B4F9}"/>
              </a:ext>
            </a:extLst>
          </p:cNvPr>
          <p:cNvSpPr/>
          <p:nvPr/>
        </p:nvSpPr>
        <p:spPr>
          <a:xfrm>
            <a:off x="248305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&quot;No&quot; Symbol 22">
            <a:extLst>
              <a:ext uri="{FF2B5EF4-FFF2-40B4-BE49-F238E27FC236}">
                <a16:creationId xmlns:a16="http://schemas.microsoft.com/office/drawing/2014/main" id="{505DAD27-CD69-6F0C-710D-C6C589F925D1}"/>
              </a:ext>
            </a:extLst>
          </p:cNvPr>
          <p:cNvSpPr/>
          <p:nvPr/>
        </p:nvSpPr>
        <p:spPr>
          <a:xfrm>
            <a:off x="408467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A990B8F3-C83F-396F-09AC-5D54D00B9A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10978" r="4114" b="15018"/>
          <a:stretch/>
        </p:blipFill>
        <p:spPr bwMode="auto">
          <a:xfrm>
            <a:off x="5431320" y="3488934"/>
            <a:ext cx="1183915" cy="3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0F200293-C1A2-D264-1177-09850C643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10978" r="3866" b="15018"/>
          <a:stretch/>
        </p:blipFill>
        <p:spPr bwMode="auto">
          <a:xfrm>
            <a:off x="7016990" y="3488933"/>
            <a:ext cx="1187143" cy="3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5967D9-B862-6931-3C88-CD304CF4DFC8}"/>
              </a:ext>
            </a:extLst>
          </p:cNvPr>
          <p:cNvCxnSpPr>
            <a:cxnSpLocks/>
          </p:cNvCxnSpPr>
          <p:nvPr/>
        </p:nvCxnSpPr>
        <p:spPr>
          <a:xfrm flipH="1" flipV="1">
            <a:off x="7653325" y="3846157"/>
            <a:ext cx="573" cy="1441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93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0A1A318A-EF72-7725-DE42-ADE9E57D6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0425"/>
            <a:ext cx="9144000" cy="513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55C9896-A3BF-7186-78DB-8F3C8D56A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2121886" y="4122802"/>
            <a:ext cx="1535363" cy="35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48086E-7ED8-0450-0B9D-CC913FA43C25}"/>
              </a:ext>
            </a:extLst>
          </p:cNvPr>
          <p:cNvSpPr/>
          <p:nvPr/>
        </p:nvSpPr>
        <p:spPr>
          <a:xfrm>
            <a:off x="2111375" y="2443646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D3B3DD-A241-BB17-E4D9-A765DF4168C2}"/>
              </a:ext>
            </a:extLst>
          </p:cNvPr>
          <p:cNvSpPr/>
          <p:nvPr/>
        </p:nvSpPr>
        <p:spPr>
          <a:xfrm>
            <a:off x="2121887" y="2591829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A8183F-42A5-84A4-ED7F-447F9B6A98CA}"/>
              </a:ext>
            </a:extLst>
          </p:cNvPr>
          <p:cNvSpPr/>
          <p:nvPr/>
        </p:nvSpPr>
        <p:spPr>
          <a:xfrm>
            <a:off x="5361673" y="2373414"/>
            <a:ext cx="131065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1FD009-39BD-B350-97B9-D372168B28B6}"/>
              </a:ext>
            </a:extLst>
          </p:cNvPr>
          <p:cNvSpPr/>
          <p:nvPr/>
        </p:nvSpPr>
        <p:spPr>
          <a:xfrm>
            <a:off x="2191066" y="5555000"/>
            <a:ext cx="291693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&quot;No&quot; Symbol 19">
            <a:extLst>
              <a:ext uri="{FF2B5EF4-FFF2-40B4-BE49-F238E27FC236}">
                <a16:creationId xmlns:a16="http://schemas.microsoft.com/office/drawing/2014/main" id="{E895033A-5AD1-3C33-CCCD-023C56E408C2}"/>
              </a:ext>
            </a:extLst>
          </p:cNvPr>
          <p:cNvSpPr/>
          <p:nvPr/>
        </p:nvSpPr>
        <p:spPr>
          <a:xfrm>
            <a:off x="2482266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&quot;No&quot; Symbol 20">
            <a:extLst>
              <a:ext uri="{FF2B5EF4-FFF2-40B4-BE49-F238E27FC236}">
                <a16:creationId xmlns:a16="http://schemas.microsoft.com/office/drawing/2014/main" id="{280A3D05-99E9-D3D8-BE11-1BC71926549F}"/>
              </a:ext>
            </a:extLst>
          </p:cNvPr>
          <p:cNvSpPr/>
          <p:nvPr/>
        </p:nvSpPr>
        <p:spPr>
          <a:xfrm>
            <a:off x="5669350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&quot;No&quot; Symbol 21">
            <a:extLst>
              <a:ext uri="{FF2B5EF4-FFF2-40B4-BE49-F238E27FC236}">
                <a16:creationId xmlns:a16="http://schemas.microsoft.com/office/drawing/2014/main" id="{AE8649C3-31BB-72AC-6CAF-64F921B4B4F9}"/>
              </a:ext>
            </a:extLst>
          </p:cNvPr>
          <p:cNvSpPr/>
          <p:nvPr/>
        </p:nvSpPr>
        <p:spPr>
          <a:xfrm>
            <a:off x="248305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&quot;No&quot; Symbol 22">
            <a:extLst>
              <a:ext uri="{FF2B5EF4-FFF2-40B4-BE49-F238E27FC236}">
                <a16:creationId xmlns:a16="http://schemas.microsoft.com/office/drawing/2014/main" id="{505DAD27-CD69-6F0C-710D-C6C589F925D1}"/>
              </a:ext>
            </a:extLst>
          </p:cNvPr>
          <p:cNvSpPr/>
          <p:nvPr/>
        </p:nvSpPr>
        <p:spPr>
          <a:xfrm>
            <a:off x="408467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55D7EC2-C6E9-7AFA-E8F9-DC6FA472C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3691777" y="4122802"/>
            <a:ext cx="1535363" cy="35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198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>
            <a:extLst>
              <a:ext uri="{FF2B5EF4-FFF2-40B4-BE49-F238E27FC236}">
                <a16:creationId xmlns:a16="http://schemas.microsoft.com/office/drawing/2014/main" id="{77A2CCF6-5580-2312-61AF-D4DBB834B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9788"/>
            <a:ext cx="9144000" cy="347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5EF6E1-8706-47AB-6320-32D11E5755F8}"/>
              </a:ext>
            </a:extLst>
          </p:cNvPr>
          <p:cNvSpPr txBox="1"/>
          <p:nvPr/>
        </p:nvSpPr>
        <p:spPr>
          <a:xfrm>
            <a:off x="6011380" y="1840595"/>
            <a:ext cx="12024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>
                <a:latin typeface="Avenir LT Std 55 Roman" panose="020B0503020203020204" pitchFamily="34" charset="0"/>
              </a:rPr>
              <a:t>Li-ion, Hydrogen, and </a:t>
            </a:r>
            <a:r>
              <a:rPr lang="en-US" sz="1000" i="1">
                <a:latin typeface="Avenir LT Std 55 Roman" panose="020B0503020203020204" pitchFamily="34" charset="0"/>
              </a:rPr>
              <a:t>Storage X</a:t>
            </a:r>
            <a:r>
              <a:rPr lang="en-US" sz="1000">
                <a:latin typeface="Avenir LT Std 55 Roman" panose="020B0503020203020204" pitchFamily="34" charset="0"/>
              </a:rPr>
              <a:t> compete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245DA4-289C-5499-D9CD-FCC610E45EA8}"/>
              </a:ext>
            </a:extLst>
          </p:cNvPr>
          <p:cNvCxnSpPr>
            <a:cxnSpLocks/>
          </p:cNvCxnSpPr>
          <p:nvPr/>
        </p:nvCxnSpPr>
        <p:spPr>
          <a:xfrm flipH="1">
            <a:off x="6011380" y="2148786"/>
            <a:ext cx="184847" cy="143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C60EBE-184C-6316-5FC4-C43F2DF0247E}"/>
              </a:ext>
            </a:extLst>
          </p:cNvPr>
          <p:cNvCxnSpPr>
            <a:cxnSpLocks/>
          </p:cNvCxnSpPr>
          <p:nvPr/>
        </p:nvCxnSpPr>
        <p:spPr>
          <a:xfrm>
            <a:off x="7061121" y="2394593"/>
            <a:ext cx="117239" cy="2957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7C531D7-BA0A-FD5D-37DB-09500D288CF9}"/>
              </a:ext>
            </a:extLst>
          </p:cNvPr>
          <p:cNvSpPr txBox="1"/>
          <p:nvPr/>
        </p:nvSpPr>
        <p:spPr>
          <a:xfrm>
            <a:off x="1080534" y="2720875"/>
            <a:ext cx="869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venir LT Std 55 Roman" panose="020B0503020203020204" pitchFamily="34" charset="0"/>
              </a:rPr>
              <a:t>Hydrogen + </a:t>
            </a:r>
            <a:r>
              <a:rPr lang="en-US" sz="1000" i="1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C7E828-5353-B24A-522E-DB27882801C9}"/>
              </a:ext>
            </a:extLst>
          </p:cNvPr>
          <p:cNvSpPr txBox="1"/>
          <p:nvPr/>
        </p:nvSpPr>
        <p:spPr>
          <a:xfrm>
            <a:off x="2001222" y="2565250"/>
            <a:ext cx="1116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venir LT Std 55 Roman" panose="020B0503020203020204" pitchFamily="34" charset="0"/>
              </a:rPr>
              <a:t>Li-ion + Hydrogen + </a:t>
            </a:r>
            <a:r>
              <a:rPr lang="en-US" sz="1000" i="1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1709B8-0C4A-B6BA-CB04-3E6C2D516885}"/>
              </a:ext>
            </a:extLst>
          </p:cNvPr>
          <p:cNvSpPr txBox="1"/>
          <p:nvPr/>
        </p:nvSpPr>
        <p:spPr>
          <a:xfrm>
            <a:off x="1571569" y="1994484"/>
            <a:ext cx="1294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venir LT Std 55 Roman" panose="020B0503020203020204" pitchFamily="34" charset="0"/>
              </a:rPr>
              <a:t>Li-ion + Hydrogen</a:t>
            </a:r>
            <a:endParaRPr lang="en-US" sz="1000" i="1">
              <a:solidFill>
                <a:schemeClr val="bg1"/>
              </a:solidFill>
              <a:latin typeface="Avenir LT Std 55 Roman" panose="020B0503020203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D813BE-A893-4754-2276-79A4AB98E618}"/>
              </a:ext>
            </a:extLst>
          </p:cNvPr>
          <p:cNvCxnSpPr>
            <a:cxnSpLocks/>
          </p:cNvCxnSpPr>
          <p:nvPr/>
        </p:nvCxnSpPr>
        <p:spPr>
          <a:xfrm flipV="1">
            <a:off x="1132417" y="3210856"/>
            <a:ext cx="0" cy="299677"/>
          </a:xfrm>
          <a:prstGeom prst="line">
            <a:avLst/>
          </a:prstGeom>
          <a:ln w="19050">
            <a:solidFill>
              <a:srgbClr val="F1E5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5F50AF3-2B94-7D7A-3C38-C4ED85AE0984}"/>
              </a:ext>
            </a:extLst>
          </p:cNvPr>
          <p:cNvSpPr txBox="1"/>
          <p:nvPr/>
        </p:nvSpPr>
        <p:spPr>
          <a:xfrm>
            <a:off x="1408000" y="3235996"/>
            <a:ext cx="988812" cy="246221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venir LT Std 55 Roman" panose="020B0503020203020204" pitchFamily="34" charset="0"/>
              </a:rPr>
              <a:t>Only </a:t>
            </a:r>
            <a:r>
              <a:rPr lang="en-US" sz="1000" i="1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  <a:endParaRPr lang="en-US" sz="1000">
              <a:solidFill>
                <a:schemeClr val="bg1"/>
              </a:solidFill>
              <a:latin typeface="Avenir LT Std 55 Roman" panose="020B050302020302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3C903C5-B47C-65D5-899B-4913AF61F61D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1179863" y="3359107"/>
            <a:ext cx="22813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97" name="TextBox 4096">
            <a:extLst>
              <a:ext uri="{FF2B5EF4-FFF2-40B4-BE49-F238E27FC236}">
                <a16:creationId xmlns:a16="http://schemas.microsoft.com/office/drawing/2014/main" id="{55394172-AAE5-F66D-B4CE-68896A485469}"/>
              </a:ext>
            </a:extLst>
          </p:cNvPr>
          <p:cNvSpPr txBox="1"/>
          <p:nvPr/>
        </p:nvSpPr>
        <p:spPr>
          <a:xfrm>
            <a:off x="2957614" y="90388"/>
            <a:ext cx="324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Li-ion + Hydrogen + </a:t>
            </a:r>
            <a:r>
              <a:rPr lang="en-US" sz="2000" i="1" u="sng"/>
              <a:t>Storage X</a:t>
            </a:r>
            <a:endParaRPr lang="en-US" sz="2000" u="sng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88E27C0C-FBFA-DA75-E635-440D4A8A8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5" r="56354" b="24852"/>
          <a:stretch/>
        </p:blipFill>
        <p:spPr bwMode="auto">
          <a:xfrm>
            <a:off x="3714750" y="1119188"/>
            <a:ext cx="276225" cy="26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B96BBB-FDEF-CB5F-3155-8AF23537EF83}"/>
              </a:ext>
            </a:extLst>
          </p:cNvPr>
          <p:cNvSpPr/>
          <p:nvPr/>
        </p:nvSpPr>
        <p:spPr>
          <a:xfrm>
            <a:off x="3429000" y="1534886"/>
            <a:ext cx="870857" cy="21957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26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0C9ECB-AF9F-28FB-D5C3-8A908335B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5429"/>
            <a:ext cx="9144000" cy="36471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888DCC-4BB4-3152-2FE4-95A83E2C6785}"/>
              </a:ext>
            </a:extLst>
          </p:cNvPr>
          <p:cNvSpPr/>
          <p:nvPr/>
        </p:nvSpPr>
        <p:spPr>
          <a:xfrm>
            <a:off x="2339340" y="2362200"/>
            <a:ext cx="457200" cy="220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DF067-AC17-1F36-22CC-0F587253BC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75" t="22645" r="69917" b="73434"/>
          <a:stretch/>
        </p:blipFill>
        <p:spPr>
          <a:xfrm>
            <a:off x="2487514" y="2432729"/>
            <a:ext cx="403102" cy="143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B04E04-B997-C5B3-DA24-1049821F29A7}"/>
              </a:ext>
            </a:extLst>
          </p:cNvPr>
          <p:cNvSpPr txBox="1"/>
          <p:nvPr/>
        </p:nvSpPr>
        <p:spPr>
          <a:xfrm>
            <a:off x="6118072" y="3152001"/>
            <a:ext cx="12942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Avenir LT Std 55 Roman" panose="020B0503020203020204" pitchFamily="34" charset="0"/>
              </a:rPr>
              <a:t>When all three technologies compete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0300D1-B245-6D67-A8E3-CE692936B996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913579" y="3429000"/>
            <a:ext cx="204493" cy="1258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A08DA5-6120-38EC-4467-02127FD9F06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765221" y="3705999"/>
            <a:ext cx="54965" cy="3630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9BAFCF-9A2D-8BA9-19A0-46A7904C516F}"/>
              </a:ext>
            </a:extLst>
          </p:cNvPr>
          <p:cNvSpPr txBox="1"/>
          <p:nvPr/>
        </p:nvSpPr>
        <p:spPr>
          <a:xfrm>
            <a:off x="2487513" y="1714161"/>
            <a:ext cx="1164299" cy="246221"/>
          </a:xfrm>
          <a:prstGeom prst="rect">
            <a:avLst/>
          </a:prstGeom>
          <a:solidFill>
            <a:srgbClr val="58C765"/>
          </a:solidFill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venir LT Std 55 Roman" panose="020B0503020203020204" pitchFamily="34" charset="0"/>
              </a:rPr>
              <a:t>PGP + </a:t>
            </a:r>
            <a:r>
              <a:rPr lang="en-US" sz="1000" i="1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4614E-D4ED-CD5D-4750-01271CF4D512}"/>
              </a:ext>
            </a:extLst>
          </p:cNvPr>
          <p:cNvSpPr txBox="1"/>
          <p:nvPr/>
        </p:nvSpPr>
        <p:spPr>
          <a:xfrm>
            <a:off x="1394767" y="4047153"/>
            <a:ext cx="1294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venir LT Std 55 Roman" panose="020B0503020203020204" pitchFamily="34" charset="0"/>
              </a:rPr>
              <a:t>Li-ion + PGP</a:t>
            </a:r>
          </a:p>
          <a:p>
            <a:r>
              <a:rPr lang="en-US" sz="1000">
                <a:solidFill>
                  <a:schemeClr val="bg1"/>
                </a:solidFill>
                <a:latin typeface="Avenir LT Std 55 Roman" panose="020B0503020203020204" pitchFamily="34" charset="0"/>
              </a:rPr>
              <a:t>+ </a:t>
            </a:r>
            <a:r>
              <a:rPr lang="en-US" sz="1000" i="1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4AC13B-401C-5120-9677-D72ABF482ADB}"/>
              </a:ext>
            </a:extLst>
          </p:cNvPr>
          <p:cNvSpPr txBox="1"/>
          <p:nvPr/>
        </p:nvSpPr>
        <p:spPr>
          <a:xfrm>
            <a:off x="1692191" y="3451333"/>
            <a:ext cx="1294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latin typeface="Avenir LT Std 55 Roman" panose="020B0503020203020204" pitchFamily="34" charset="0"/>
              </a:rPr>
              <a:t>Li-ion + PGP</a:t>
            </a:r>
            <a:endParaRPr lang="en-US" sz="1000" i="1">
              <a:solidFill>
                <a:schemeClr val="bg1"/>
              </a:solidFill>
              <a:latin typeface="Avenir LT Std 55 Roman" panose="020B05030202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601900-6BAF-6D78-11C0-0984B6AC478D}"/>
              </a:ext>
            </a:extLst>
          </p:cNvPr>
          <p:cNvSpPr txBox="1"/>
          <p:nvPr/>
        </p:nvSpPr>
        <p:spPr>
          <a:xfrm>
            <a:off x="2549390" y="2019150"/>
            <a:ext cx="998251" cy="246221"/>
          </a:xfrm>
          <a:prstGeom prst="rect">
            <a:avLst/>
          </a:prstGeom>
          <a:solidFill>
            <a:srgbClr val="F1E51D"/>
          </a:solidFill>
        </p:spPr>
        <p:txBody>
          <a:bodyPr wrap="square" lIns="45720" rIns="45720" rtlCol="0">
            <a:spAutoFit/>
          </a:bodyPr>
          <a:lstStyle/>
          <a:p>
            <a:pPr algn="ctr"/>
            <a:r>
              <a:rPr lang="en-US" sz="1000">
                <a:latin typeface="Avenir LT Std 55 Roman" panose="020B0503020203020204" pitchFamily="34" charset="0"/>
              </a:rPr>
              <a:t>only </a:t>
            </a:r>
            <a:r>
              <a:rPr lang="en-US" sz="1000" i="1">
                <a:latin typeface="Avenir LT Std 55 Roman" panose="020B0503020203020204" pitchFamily="34" charset="0"/>
              </a:rPr>
              <a:t>Storage X</a:t>
            </a:r>
            <a:endParaRPr lang="en-US" sz="1000">
              <a:latin typeface="Avenir LT Std 55 Roman" panose="020B0503020203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34078A-CF2C-3F6A-60BB-6A41C510F41A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1692191" y="2142261"/>
            <a:ext cx="857199" cy="219939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B7ECEE-AF99-4DFD-70E6-83D96A29AED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642986" y="1837272"/>
            <a:ext cx="844527" cy="227019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3555728-F086-D4AD-C267-C5E9DACBED7C}"/>
              </a:ext>
            </a:extLst>
          </p:cNvPr>
          <p:cNvSpPr/>
          <p:nvPr/>
        </p:nvSpPr>
        <p:spPr>
          <a:xfrm>
            <a:off x="911417" y="2362200"/>
            <a:ext cx="457200" cy="220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41CB0CF-6762-FF7C-0B49-CEB7EF278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7" t="21131" r="85174" b="72839"/>
          <a:stretch/>
        </p:blipFill>
        <p:spPr>
          <a:xfrm>
            <a:off x="950678" y="2380818"/>
            <a:ext cx="309985" cy="21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63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0.png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6BD520C3-D745-AF02-1170-3A9D5463922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600200" y="536257"/>
            <a:ext cx="5943600" cy="578548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31158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6B676075-4771-AD58-E624-FA6F557574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9"/>
          <a:stretch/>
        </p:blipFill>
        <p:spPr>
          <a:xfrm>
            <a:off x="706182" y="2550173"/>
            <a:ext cx="7731636" cy="43078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89F3D4-F83B-A18B-CD4E-D595EF6C9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402" y="5942100"/>
            <a:ext cx="1289805" cy="3934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668AA65-5E46-7DDD-2752-C98C366DF4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1" r="1" b="3116"/>
          <a:stretch/>
        </p:blipFill>
        <p:spPr>
          <a:xfrm>
            <a:off x="4484608" y="4670842"/>
            <a:ext cx="1309768" cy="3934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04CD629-2BCC-E799-3FF4-04BE13AB1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444" y="37942"/>
            <a:ext cx="3035095" cy="23090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DA5708-B1AA-4C9F-631D-6E9D509760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46" r="1199"/>
          <a:stretch/>
        </p:blipFill>
        <p:spPr>
          <a:xfrm>
            <a:off x="2613998" y="4653867"/>
            <a:ext cx="1325517" cy="41899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EBDB0B-05DA-8D7F-800C-6C8D20A37B98}"/>
              </a:ext>
            </a:extLst>
          </p:cNvPr>
          <p:cNvCxnSpPr>
            <a:cxnSpLocks/>
          </p:cNvCxnSpPr>
          <p:nvPr/>
        </p:nvCxnSpPr>
        <p:spPr>
          <a:xfrm flipH="1" flipV="1">
            <a:off x="5188832" y="5060088"/>
            <a:ext cx="573" cy="1441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3436A3-5623-47B6-54B7-06AF236D5ED6}"/>
              </a:ext>
            </a:extLst>
          </p:cNvPr>
          <p:cNvCxnSpPr>
            <a:cxnSpLocks/>
          </p:cNvCxnSpPr>
          <p:nvPr/>
        </p:nvCxnSpPr>
        <p:spPr>
          <a:xfrm flipH="1" flipV="1">
            <a:off x="3333636" y="5060087"/>
            <a:ext cx="573" cy="1441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B17CE3-7953-5FB9-7ADD-8B7440A8C3BF}"/>
              </a:ext>
            </a:extLst>
          </p:cNvPr>
          <p:cNvCxnSpPr>
            <a:cxnSpLocks/>
          </p:cNvCxnSpPr>
          <p:nvPr/>
        </p:nvCxnSpPr>
        <p:spPr>
          <a:xfrm flipH="1" flipV="1">
            <a:off x="7039364" y="6335546"/>
            <a:ext cx="573" cy="1441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E159CE2-7E70-78D7-DE9C-A3EFEF8964D7}"/>
              </a:ext>
            </a:extLst>
          </p:cNvPr>
          <p:cNvSpPr txBox="1"/>
          <p:nvPr/>
        </p:nvSpPr>
        <p:spPr>
          <a:xfrm>
            <a:off x="6571539" y="3071729"/>
            <a:ext cx="838691" cy="233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89 cycles/year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35668E-5600-0C2B-5C61-D9844C717038}"/>
              </a:ext>
            </a:extLst>
          </p:cNvPr>
          <p:cNvSpPr txBox="1"/>
          <p:nvPr/>
        </p:nvSpPr>
        <p:spPr>
          <a:xfrm>
            <a:off x="4707262" y="3071729"/>
            <a:ext cx="896399" cy="233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191 cycles/year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102ACB-65AC-4DE2-F6E5-ACD58BFEFD6B}"/>
              </a:ext>
            </a:extLst>
          </p:cNvPr>
          <p:cNvSpPr txBox="1"/>
          <p:nvPr/>
        </p:nvSpPr>
        <p:spPr>
          <a:xfrm>
            <a:off x="2828558" y="3071729"/>
            <a:ext cx="896399" cy="233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261 cycles/year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53C7A9-F917-91C0-E039-9C5DDF8C7596}"/>
              </a:ext>
            </a:extLst>
          </p:cNvPr>
          <p:cNvSpPr txBox="1"/>
          <p:nvPr/>
        </p:nvSpPr>
        <p:spPr>
          <a:xfrm>
            <a:off x="4646347" y="4248992"/>
            <a:ext cx="1018227" cy="387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28 hour discharge</a:t>
            </a:r>
          </a:p>
          <a:p>
            <a:pPr algn="ctr"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55 cycles/year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6195DE-4A1E-AC9D-C4C6-83159FE1AA17}"/>
              </a:ext>
            </a:extLst>
          </p:cNvPr>
          <p:cNvSpPr txBox="1"/>
          <p:nvPr/>
        </p:nvSpPr>
        <p:spPr>
          <a:xfrm>
            <a:off x="2762518" y="4248992"/>
            <a:ext cx="1047082" cy="387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2.8 hour discharge</a:t>
            </a:r>
          </a:p>
          <a:p>
            <a:pPr algn="ctr"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262 cycles/year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65F76E-EE38-52A9-8CBB-E06F2F32C5A7}"/>
              </a:ext>
            </a:extLst>
          </p:cNvPr>
          <p:cNvSpPr txBox="1"/>
          <p:nvPr/>
        </p:nvSpPr>
        <p:spPr>
          <a:xfrm>
            <a:off x="2828558" y="5496370"/>
            <a:ext cx="867545" cy="387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513 discharge</a:t>
            </a:r>
          </a:p>
          <a:p>
            <a:pPr algn="ctr"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1.6 cycles/year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8E42B3-F7B6-0522-A160-E568AA651369}"/>
              </a:ext>
            </a:extLst>
          </p:cNvPr>
          <p:cNvSpPr txBox="1"/>
          <p:nvPr/>
        </p:nvSpPr>
        <p:spPr>
          <a:xfrm>
            <a:off x="4601524" y="5496372"/>
            <a:ext cx="1075936" cy="387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810 hour discharge</a:t>
            </a:r>
          </a:p>
          <a:p>
            <a:pPr algn="ctr"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1.0 cycles/year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AFA021-8881-031B-E640-8444438D0F26}"/>
              </a:ext>
            </a:extLst>
          </p:cNvPr>
          <p:cNvSpPr txBox="1"/>
          <p:nvPr/>
        </p:nvSpPr>
        <p:spPr>
          <a:xfrm>
            <a:off x="6503655" y="5496371"/>
            <a:ext cx="1018227" cy="387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49 hour discharge</a:t>
            </a:r>
          </a:p>
          <a:p>
            <a:pPr algn="ctr"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1.5 cycles/year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8010AE-6E32-3015-E677-56AA594FBE84}"/>
              </a:ext>
            </a:extLst>
          </p:cNvPr>
          <p:cNvSpPr txBox="1"/>
          <p:nvPr/>
        </p:nvSpPr>
        <p:spPr>
          <a:xfrm>
            <a:off x="6445946" y="4248992"/>
            <a:ext cx="1075936" cy="387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854 hour discharge</a:t>
            </a:r>
          </a:p>
          <a:p>
            <a:pPr algn="ctr"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2.4 cycles/year</a:t>
            </a:r>
          </a:p>
        </p:txBody>
      </p:sp>
    </p:spTree>
    <p:extLst>
      <p:ext uri="{BB962C8B-B14F-4D97-AF65-F5344CB8AC3E}">
        <p14:creationId xmlns:p14="http://schemas.microsoft.com/office/powerpoint/2010/main" val="1043990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60D4B6F-3DD8-116A-78FC-B354ACDCD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9725"/>
            <a:ext cx="9144000" cy="617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44E33C-E280-F6B8-B1CC-1D3B0A52E82C}"/>
              </a:ext>
            </a:extLst>
          </p:cNvPr>
          <p:cNvSpPr/>
          <p:nvPr/>
        </p:nvSpPr>
        <p:spPr>
          <a:xfrm>
            <a:off x="1712483" y="4735733"/>
            <a:ext cx="707046" cy="2039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C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Natural Gas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9EBAD5-1E69-7B84-F20C-0752C2B16CE0}"/>
              </a:ext>
            </a:extLst>
          </p:cNvPr>
          <p:cNvSpPr/>
          <p:nvPr/>
        </p:nvSpPr>
        <p:spPr>
          <a:xfrm>
            <a:off x="3613849" y="2393654"/>
            <a:ext cx="401014" cy="16722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Li-ion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0A767B-EE55-6193-261A-8C91FE7B4AD5}"/>
              </a:ext>
            </a:extLst>
          </p:cNvPr>
          <p:cNvCxnSpPr>
            <a:cxnSpLocks/>
          </p:cNvCxnSpPr>
          <p:nvPr/>
        </p:nvCxnSpPr>
        <p:spPr>
          <a:xfrm flipV="1">
            <a:off x="3438712" y="2556520"/>
            <a:ext cx="175137" cy="370168"/>
          </a:xfrm>
          <a:prstGeom prst="line">
            <a:avLst/>
          </a:prstGeom>
          <a:ln w="28575">
            <a:solidFill>
              <a:srgbClr val="B07A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91A55D-E873-E1E4-1F46-9AF9CA43DC2F}"/>
              </a:ext>
            </a:extLst>
          </p:cNvPr>
          <p:cNvSpPr/>
          <p:nvPr/>
        </p:nvSpPr>
        <p:spPr>
          <a:xfrm>
            <a:off x="1890393" y="4404659"/>
            <a:ext cx="369871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DC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Solar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87A38FB-F63E-2F32-8201-B113D4052D68}"/>
              </a:ext>
            </a:extLst>
          </p:cNvPr>
          <p:cNvSpPr/>
          <p:nvPr/>
        </p:nvSpPr>
        <p:spPr>
          <a:xfrm>
            <a:off x="1888701" y="3537915"/>
            <a:ext cx="371563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495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Wind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80B3DB-B625-0B6D-A28E-322BF6E59D03}"/>
              </a:ext>
            </a:extLst>
          </p:cNvPr>
          <p:cNvSpPr/>
          <p:nvPr/>
        </p:nvSpPr>
        <p:spPr>
          <a:xfrm rot="16200000">
            <a:off x="1626394" y="2609916"/>
            <a:ext cx="275167" cy="14086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E7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venir LT Std 55 Roman" panose="020B0503020203020204" pitchFamily="34" charset="0"/>
              </a:rPr>
              <a:t>PSH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1375CFC-7E59-9594-7248-A98ABB12155D}"/>
              </a:ext>
            </a:extLst>
          </p:cNvPr>
          <p:cNvSpPr/>
          <p:nvPr/>
        </p:nvSpPr>
        <p:spPr>
          <a:xfrm rot="16200000">
            <a:off x="1764939" y="2567103"/>
            <a:ext cx="403457" cy="14086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0" rIns="9144" bIns="9144"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venir LT Std 55 Roman" panose="020B0503020203020204" pitchFamily="34" charset="0"/>
              </a:rPr>
              <a:t>Gravity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5F49FE8-266C-3C54-C12D-E6772BE88CD5}"/>
              </a:ext>
            </a:extLst>
          </p:cNvPr>
          <p:cNvSpPr/>
          <p:nvPr/>
        </p:nvSpPr>
        <p:spPr>
          <a:xfrm rot="16200000">
            <a:off x="1414143" y="2592501"/>
            <a:ext cx="275168" cy="14086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59A1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venir LT Std 55 Roman" panose="020B0503020203020204" pitchFamily="34" charset="0"/>
              </a:rPr>
              <a:t>RFB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67EAC05-7892-745C-61A7-20034A046274}"/>
              </a:ext>
            </a:extLst>
          </p:cNvPr>
          <p:cNvSpPr/>
          <p:nvPr/>
        </p:nvSpPr>
        <p:spPr>
          <a:xfrm rot="16200000">
            <a:off x="1951555" y="2529696"/>
            <a:ext cx="435606" cy="14087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28E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venir LT Std 55 Roman" panose="020B0503020203020204" pitchFamily="34" charset="0"/>
              </a:rPr>
              <a:t>Thermal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6B5882B-7C06-0DBF-2F4E-38BB7E0AC2E4}"/>
              </a:ext>
            </a:extLst>
          </p:cNvPr>
          <p:cNvSpPr/>
          <p:nvPr/>
        </p:nvSpPr>
        <p:spPr>
          <a:xfrm rot="16200000">
            <a:off x="2211191" y="2686927"/>
            <a:ext cx="338651" cy="14087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6B7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venir LT Std 55 Roman" panose="020B0503020203020204" pitchFamily="34" charset="0"/>
              </a:rPr>
              <a:t>CAES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BE1EB3C-38D5-7E3B-6AC3-A5A3B7C18072}"/>
              </a:ext>
            </a:extLst>
          </p:cNvPr>
          <p:cNvSpPr/>
          <p:nvPr/>
        </p:nvSpPr>
        <p:spPr>
          <a:xfrm rot="16200000">
            <a:off x="2410743" y="2811205"/>
            <a:ext cx="338653" cy="14087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BAB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venir LT Std 55 Roman" panose="020B0503020203020204" pitchFamily="34" charset="0"/>
              </a:rPr>
              <a:t>M-Air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1ABD84-798B-F915-E1D2-069D8B0733C4}"/>
              </a:ext>
            </a:extLst>
          </p:cNvPr>
          <p:cNvSpPr/>
          <p:nvPr/>
        </p:nvSpPr>
        <p:spPr>
          <a:xfrm>
            <a:off x="5686437" y="2520992"/>
            <a:ext cx="627736" cy="16722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9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Hydrogen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5D0A91-F62A-22F9-C708-0E2D2B79FEAB}"/>
              </a:ext>
            </a:extLst>
          </p:cNvPr>
          <p:cNvCxnSpPr>
            <a:cxnSpLocks/>
          </p:cNvCxnSpPr>
          <p:nvPr/>
        </p:nvCxnSpPr>
        <p:spPr>
          <a:xfrm flipV="1">
            <a:off x="5511300" y="2688216"/>
            <a:ext cx="175137" cy="370168"/>
          </a:xfrm>
          <a:prstGeom prst="line">
            <a:avLst/>
          </a:prstGeom>
          <a:ln w="28575">
            <a:solidFill>
              <a:srgbClr val="FF9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B0C66CA-3DE9-BF41-4393-2F8CBD64AF48}"/>
              </a:ext>
            </a:extLst>
          </p:cNvPr>
          <p:cNvSpPr/>
          <p:nvPr/>
        </p:nvSpPr>
        <p:spPr>
          <a:xfrm>
            <a:off x="3695208" y="4735733"/>
            <a:ext cx="707046" cy="2039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C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Natural Gas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249A35B-664B-89BE-D758-96DD5840D6D4}"/>
              </a:ext>
            </a:extLst>
          </p:cNvPr>
          <p:cNvSpPr/>
          <p:nvPr/>
        </p:nvSpPr>
        <p:spPr>
          <a:xfrm>
            <a:off x="3873118" y="4404659"/>
            <a:ext cx="369871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DC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Solar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49AFF33-4218-66B6-C075-F9DB3304FD7E}"/>
              </a:ext>
            </a:extLst>
          </p:cNvPr>
          <p:cNvSpPr/>
          <p:nvPr/>
        </p:nvSpPr>
        <p:spPr>
          <a:xfrm>
            <a:off x="3871426" y="3537915"/>
            <a:ext cx="371563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495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Wind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B801A41-B37B-F4AD-F5B2-6F50CD1BB1D6}"/>
              </a:ext>
            </a:extLst>
          </p:cNvPr>
          <p:cNvSpPr/>
          <p:nvPr/>
        </p:nvSpPr>
        <p:spPr>
          <a:xfrm>
            <a:off x="5783723" y="4735733"/>
            <a:ext cx="707046" cy="2039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C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Natural Gas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ECE0B79-B15D-C66F-E2F3-F7BA5A3A1ECA}"/>
              </a:ext>
            </a:extLst>
          </p:cNvPr>
          <p:cNvSpPr/>
          <p:nvPr/>
        </p:nvSpPr>
        <p:spPr>
          <a:xfrm>
            <a:off x="5961633" y="4404659"/>
            <a:ext cx="369871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DC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Solar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E5A8309-78EF-4AB4-357E-A5A145020B80}"/>
              </a:ext>
            </a:extLst>
          </p:cNvPr>
          <p:cNvSpPr/>
          <p:nvPr/>
        </p:nvSpPr>
        <p:spPr>
          <a:xfrm>
            <a:off x="5959941" y="3537915"/>
            <a:ext cx="371563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495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Wind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22C80A7-1FB2-3394-F290-DCFC46E475D3}"/>
              </a:ext>
            </a:extLst>
          </p:cNvPr>
          <p:cNvSpPr/>
          <p:nvPr/>
        </p:nvSpPr>
        <p:spPr>
          <a:xfrm>
            <a:off x="7870276" y="4735733"/>
            <a:ext cx="707046" cy="2039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C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Natural Gas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BD085F1-49FC-18E3-52B0-3D9B83226445}"/>
              </a:ext>
            </a:extLst>
          </p:cNvPr>
          <p:cNvSpPr/>
          <p:nvPr/>
        </p:nvSpPr>
        <p:spPr>
          <a:xfrm>
            <a:off x="8048186" y="4404659"/>
            <a:ext cx="369871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DC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Solar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37B500-DC88-6F3C-4B43-1D0DF0BA3DD9}"/>
              </a:ext>
            </a:extLst>
          </p:cNvPr>
          <p:cNvSpPr/>
          <p:nvPr/>
        </p:nvSpPr>
        <p:spPr>
          <a:xfrm>
            <a:off x="8046494" y="3537915"/>
            <a:ext cx="371563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495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3520267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iagram, parallel&#10;&#10;Description automatically generated">
            <a:extLst>
              <a:ext uri="{FF2B5EF4-FFF2-40B4-BE49-F238E27FC236}">
                <a16:creationId xmlns:a16="http://schemas.microsoft.com/office/drawing/2014/main" id="{09F21C68-72F0-6020-6D5B-2952A1A44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3" y="171208"/>
            <a:ext cx="8958804" cy="653246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44E33C-E280-F6B8-B1CC-1D3B0A52E82C}"/>
              </a:ext>
            </a:extLst>
          </p:cNvPr>
          <p:cNvSpPr/>
          <p:nvPr/>
        </p:nvSpPr>
        <p:spPr>
          <a:xfrm>
            <a:off x="1712483" y="4944078"/>
            <a:ext cx="707046" cy="2039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C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Natural Gas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9EBAD5-1E69-7B84-F20C-0752C2B16CE0}"/>
              </a:ext>
            </a:extLst>
          </p:cNvPr>
          <p:cNvSpPr/>
          <p:nvPr/>
        </p:nvSpPr>
        <p:spPr>
          <a:xfrm>
            <a:off x="3613849" y="2393654"/>
            <a:ext cx="401014" cy="16722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Li-ion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0A767B-EE55-6193-261A-8C91FE7B4AD5}"/>
              </a:ext>
            </a:extLst>
          </p:cNvPr>
          <p:cNvCxnSpPr>
            <a:cxnSpLocks/>
          </p:cNvCxnSpPr>
          <p:nvPr/>
        </p:nvCxnSpPr>
        <p:spPr>
          <a:xfrm flipV="1">
            <a:off x="3438712" y="2556520"/>
            <a:ext cx="175137" cy="370168"/>
          </a:xfrm>
          <a:prstGeom prst="line">
            <a:avLst/>
          </a:prstGeom>
          <a:ln w="28575">
            <a:solidFill>
              <a:srgbClr val="B07A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91A55D-E873-E1E4-1F46-9AF9CA43DC2F}"/>
              </a:ext>
            </a:extLst>
          </p:cNvPr>
          <p:cNvSpPr/>
          <p:nvPr/>
        </p:nvSpPr>
        <p:spPr>
          <a:xfrm>
            <a:off x="1890393" y="4636154"/>
            <a:ext cx="369871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DC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Solar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87A38FB-F63E-2F32-8201-B113D4052D68}"/>
              </a:ext>
            </a:extLst>
          </p:cNvPr>
          <p:cNvSpPr/>
          <p:nvPr/>
        </p:nvSpPr>
        <p:spPr>
          <a:xfrm>
            <a:off x="1888701" y="3572640"/>
            <a:ext cx="371563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495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Wind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80B3DB-B625-0B6D-A28E-322BF6E59D03}"/>
              </a:ext>
            </a:extLst>
          </p:cNvPr>
          <p:cNvSpPr/>
          <p:nvPr/>
        </p:nvSpPr>
        <p:spPr>
          <a:xfrm rot="16200000">
            <a:off x="1904189" y="2609916"/>
            <a:ext cx="275167" cy="14086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E7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venir LT Std 55 Roman" panose="020B0503020203020204" pitchFamily="34" charset="0"/>
              </a:rPr>
              <a:t>PSH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1375CFC-7E59-9594-7248-A98ABB12155D}"/>
              </a:ext>
            </a:extLst>
          </p:cNvPr>
          <p:cNvSpPr/>
          <p:nvPr/>
        </p:nvSpPr>
        <p:spPr>
          <a:xfrm rot="16200000">
            <a:off x="1637617" y="2624978"/>
            <a:ext cx="403457" cy="14086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0" rIns="9144" bIns="9144"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venir LT Std 55 Roman" panose="020B0503020203020204" pitchFamily="34" charset="0"/>
              </a:rPr>
              <a:t>Gravity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5F49FE8-266C-3C54-C12D-E6772BE88CD5}"/>
              </a:ext>
            </a:extLst>
          </p:cNvPr>
          <p:cNvSpPr/>
          <p:nvPr/>
        </p:nvSpPr>
        <p:spPr>
          <a:xfrm rot="16200000">
            <a:off x="1495168" y="2604076"/>
            <a:ext cx="275168" cy="14086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59A1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RFB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67EAC05-7892-745C-61A7-20034A046274}"/>
              </a:ext>
            </a:extLst>
          </p:cNvPr>
          <p:cNvSpPr/>
          <p:nvPr/>
        </p:nvSpPr>
        <p:spPr>
          <a:xfrm rot="16200000">
            <a:off x="2194625" y="2529696"/>
            <a:ext cx="435606" cy="14087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28E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venir LT Std 55 Roman" panose="020B0503020203020204" pitchFamily="34" charset="0"/>
              </a:rPr>
              <a:t>Thermal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6B5882B-7C06-0DBF-2F4E-38BB7E0AC2E4}"/>
              </a:ext>
            </a:extLst>
          </p:cNvPr>
          <p:cNvSpPr/>
          <p:nvPr/>
        </p:nvSpPr>
        <p:spPr>
          <a:xfrm rot="16200000">
            <a:off x="2060720" y="2767952"/>
            <a:ext cx="338651" cy="14087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6B7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venir LT Std 55 Roman" panose="020B0503020203020204" pitchFamily="34" charset="0"/>
              </a:rPr>
              <a:t>CAES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BE1EB3C-38D5-7E3B-6AC3-A5A3B7C18072}"/>
              </a:ext>
            </a:extLst>
          </p:cNvPr>
          <p:cNvSpPr/>
          <p:nvPr/>
        </p:nvSpPr>
        <p:spPr>
          <a:xfrm rot="16200000">
            <a:off x="2468618" y="2869080"/>
            <a:ext cx="338653" cy="14087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BAB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M-Air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1ABD84-798B-F915-E1D2-069D8B0733C4}"/>
              </a:ext>
            </a:extLst>
          </p:cNvPr>
          <p:cNvSpPr/>
          <p:nvPr/>
        </p:nvSpPr>
        <p:spPr>
          <a:xfrm>
            <a:off x="5802184" y="2567292"/>
            <a:ext cx="627736" cy="16722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9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Hydrogen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5D0A91-F62A-22F9-C708-0E2D2B79FEAB}"/>
              </a:ext>
            </a:extLst>
          </p:cNvPr>
          <p:cNvCxnSpPr>
            <a:cxnSpLocks/>
          </p:cNvCxnSpPr>
          <p:nvPr/>
        </p:nvCxnSpPr>
        <p:spPr>
          <a:xfrm flipV="1">
            <a:off x="5627047" y="2734516"/>
            <a:ext cx="175137" cy="370168"/>
          </a:xfrm>
          <a:prstGeom prst="line">
            <a:avLst/>
          </a:prstGeom>
          <a:ln w="28575">
            <a:solidFill>
              <a:srgbClr val="FF9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B0C66CA-3DE9-BF41-4393-2F8CBD64AF48}"/>
              </a:ext>
            </a:extLst>
          </p:cNvPr>
          <p:cNvSpPr/>
          <p:nvPr/>
        </p:nvSpPr>
        <p:spPr>
          <a:xfrm>
            <a:off x="3695208" y="4944078"/>
            <a:ext cx="707046" cy="2039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C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Natural Gas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249A35B-664B-89BE-D758-96DD5840D6D4}"/>
              </a:ext>
            </a:extLst>
          </p:cNvPr>
          <p:cNvSpPr/>
          <p:nvPr/>
        </p:nvSpPr>
        <p:spPr>
          <a:xfrm>
            <a:off x="3873118" y="4636154"/>
            <a:ext cx="369871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DC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Solar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49AFF33-4218-66B6-C075-F9DB3304FD7E}"/>
              </a:ext>
            </a:extLst>
          </p:cNvPr>
          <p:cNvSpPr/>
          <p:nvPr/>
        </p:nvSpPr>
        <p:spPr>
          <a:xfrm>
            <a:off x="3871426" y="3572640"/>
            <a:ext cx="371563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495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Wind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B801A41-B37B-F4AD-F5B2-6F50CD1BB1D6}"/>
              </a:ext>
            </a:extLst>
          </p:cNvPr>
          <p:cNvSpPr/>
          <p:nvPr/>
        </p:nvSpPr>
        <p:spPr>
          <a:xfrm>
            <a:off x="5783723" y="4944078"/>
            <a:ext cx="707046" cy="2039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C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Natural Gas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ECE0B79-B15D-C66F-E2F3-F7BA5A3A1ECA}"/>
              </a:ext>
            </a:extLst>
          </p:cNvPr>
          <p:cNvSpPr/>
          <p:nvPr/>
        </p:nvSpPr>
        <p:spPr>
          <a:xfrm>
            <a:off x="5961633" y="4636154"/>
            <a:ext cx="369871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DC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Solar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E5A8309-78EF-4AB4-357E-A5A145020B80}"/>
              </a:ext>
            </a:extLst>
          </p:cNvPr>
          <p:cNvSpPr/>
          <p:nvPr/>
        </p:nvSpPr>
        <p:spPr>
          <a:xfrm>
            <a:off x="5959941" y="3572640"/>
            <a:ext cx="371563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495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Wind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22C80A7-1FB2-3394-F290-DCFC46E475D3}"/>
              </a:ext>
            </a:extLst>
          </p:cNvPr>
          <p:cNvSpPr/>
          <p:nvPr/>
        </p:nvSpPr>
        <p:spPr>
          <a:xfrm>
            <a:off x="7870276" y="4944078"/>
            <a:ext cx="707046" cy="2039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C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Natural Gas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BD085F1-49FC-18E3-52B0-3D9B83226445}"/>
              </a:ext>
            </a:extLst>
          </p:cNvPr>
          <p:cNvSpPr/>
          <p:nvPr/>
        </p:nvSpPr>
        <p:spPr>
          <a:xfrm>
            <a:off x="8048186" y="4636154"/>
            <a:ext cx="369871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DC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Solar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37B500-DC88-6F3C-4B43-1D0DF0BA3DD9}"/>
              </a:ext>
            </a:extLst>
          </p:cNvPr>
          <p:cNvSpPr/>
          <p:nvPr/>
        </p:nvSpPr>
        <p:spPr>
          <a:xfrm>
            <a:off x="8046494" y="3572640"/>
            <a:ext cx="371563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495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Wind</a:t>
            </a:r>
          </a:p>
        </p:txBody>
      </p:sp>
      <p:sp>
        <p:nvSpPr>
          <p:cNvPr id="7" name="Rectangle: Rounded Corners 16">
            <a:extLst>
              <a:ext uri="{FF2B5EF4-FFF2-40B4-BE49-F238E27FC236}">
                <a16:creationId xmlns:a16="http://schemas.microsoft.com/office/drawing/2014/main" id="{337415EA-8CD2-E410-E19C-53DE55BE8691}"/>
              </a:ext>
            </a:extLst>
          </p:cNvPr>
          <p:cNvSpPr/>
          <p:nvPr/>
        </p:nvSpPr>
        <p:spPr>
          <a:xfrm rot="16200000">
            <a:off x="2582799" y="2685089"/>
            <a:ext cx="500535" cy="14087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9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Hydrogen</a:t>
            </a:r>
          </a:p>
        </p:txBody>
      </p:sp>
      <p:sp>
        <p:nvSpPr>
          <p:cNvPr id="12" name="Rectangle: Rounded Corners 3">
            <a:extLst>
              <a:ext uri="{FF2B5EF4-FFF2-40B4-BE49-F238E27FC236}">
                <a16:creationId xmlns:a16="http://schemas.microsoft.com/office/drawing/2014/main" id="{566A973A-D26E-BADE-16C0-05E86B513B04}"/>
              </a:ext>
            </a:extLst>
          </p:cNvPr>
          <p:cNvSpPr/>
          <p:nvPr/>
        </p:nvSpPr>
        <p:spPr>
          <a:xfrm rot="16200000">
            <a:off x="1256350" y="2655349"/>
            <a:ext cx="343512" cy="14585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Li-ion</a:t>
            </a:r>
          </a:p>
        </p:txBody>
      </p:sp>
    </p:spTree>
    <p:extLst>
      <p:ext uri="{BB962C8B-B14F-4D97-AF65-F5344CB8AC3E}">
        <p14:creationId xmlns:p14="http://schemas.microsoft.com/office/powerpoint/2010/main" val="2509580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A98B4D8-3FD4-4E6B-8DAD-43B6B7C13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81050"/>
            <a:ext cx="9141369" cy="529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A8134B-3340-4377-90BB-85BE40F7EDE4}"/>
              </a:ext>
            </a:extLst>
          </p:cNvPr>
          <p:cNvSpPr txBox="1"/>
          <p:nvPr/>
        </p:nvSpPr>
        <p:spPr>
          <a:xfrm>
            <a:off x="3833007" y="1621866"/>
            <a:ext cx="10679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Avenir LT Std 55 Roman" panose="020B0503020203020204" pitchFamily="34" charset="0"/>
              </a:rPr>
              <a:t>232 cycles/year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C3F2C9-D74C-4043-8347-BFC76B40F478}"/>
              </a:ext>
            </a:extLst>
          </p:cNvPr>
          <p:cNvSpPr txBox="1"/>
          <p:nvPr/>
        </p:nvSpPr>
        <p:spPr>
          <a:xfrm>
            <a:off x="3738690" y="4352574"/>
            <a:ext cx="1194558" cy="530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522-hour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1.5 cycles/year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7E4179-EF79-4D24-84A8-A515BDB3D6AA}"/>
              </a:ext>
            </a:extLst>
          </p:cNvPr>
          <p:cNvSpPr txBox="1"/>
          <p:nvPr/>
        </p:nvSpPr>
        <p:spPr>
          <a:xfrm>
            <a:off x="6355382" y="1621866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Avenir LT Std 55 Roman" panose="020B0503020203020204" pitchFamily="34" charset="0"/>
              </a:rPr>
              <a:t>209 cycles/year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3CDB83-1305-4210-8A85-8F9ACDED70F4}"/>
              </a:ext>
            </a:extLst>
          </p:cNvPr>
          <p:cNvSpPr txBox="1"/>
          <p:nvPr/>
        </p:nvSpPr>
        <p:spPr>
          <a:xfrm>
            <a:off x="6388241" y="3008684"/>
            <a:ext cx="931665" cy="299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15 cycles/year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DA7B03-FBDF-434D-9D68-2AEE8B361644}"/>
              </a:ext>
            </a:extLst>
          </p:cNvPr>
          <p:cNvSpPr txBox="1"/>
          <p:nvPr/>
        </p:nvSpPr>
        <p:spPr>
          <a:xfrm>
            <a:off x="6261604" y="4352573"/>
            <a:ext cx="1184941" cy="530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823-hour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0.87 cycles/year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8650F-D14B-45E3-A7F1-AA471E59D882}"/>
              </a:ext>
            </a:extLst>
          </p:cNvPr>
          <p:cNvSpPr txBox="1"/>
          <p:nvPr/>
        </p:nvSpPr>
        <p:spPr>
          <a:xfrm>
            <a:off x="1171266" y="4352573"/>
            <a:ext cx="1184941" cy="530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419-hour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1.7 cycles/year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32728-4CDF-4E6D-9409-B9F909760A0A}"/>
              </a:ext>
            </a:extLst>
          </p:cNvPr>
          <p:cNvSpPr txBox="1"/>
          <p:nvPr/>
        </p:nvSpPr>
        <p:spPr>
          <a:xfrm>
            <a:off x="8132713" y="2004088"/>
            <a:ext cx="917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LT Std 55 Roman" panose="020B0503020203020204" pitchFamily="34" charset="0"/>
              </a:rPr>
              <a:t>(fixed 4-hour discharge)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A50232-558E-402F-96C4-38ECD3B99722}"/>
              </a:ext>
            </a:extLst>
          </p:cNvPr>
          <p:cNvSpPr txBox="1"/>
          <p:nvPr/>
        </p:nvSpPr>
        <p:spPr>
          <a:xfrm>
            <a:off x="8042989" y="3605096"/>
            <a:ext cx="1007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LT Std 55 Roman" panose="020B0503020203020204" pitchFamily="34" charset="0"/>
              </a:rPr>
              <a:t>(fixed 100-hour discharge)</a:t>
            </a:r>
          </a:p>
        </p:txBody>
      </p:sp>
      <p:sp>
        <p:nvSpPr>
          <p:cNvPr id="2" name="&quot;No&quot; Symbol 1">
            <a:extLst>
              <a:ext uri="{FF2B5EF4-FFF2-40B4-BE49-F238E27FC236}">
                <a16:creationId xmlns:a16="http://schemas.microsoft.com/office/drawing/2014/main" id="{2B106EEE-256D-B448-7A73-53EE9CE5D5DB}"/>
              </a:ext>
            </a:extLst>
          </p:cNvPr>
          <p:cNvSpPr/>
          <p:nvPr/>
        </p:nvSpPr>
        <p:spPr>
          <a:xfrm>
            <a:off x="1411327" y="1644630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1C09973B-7D3A-F1E8-000C-DA0D97D3EA9C}"/>
              </a:ext>
            </a:extLst>
          </p:cNvPr>
          <p:cNvSpPr/>
          <p:nvPr/>
        </p:nvSpPr>
        <p:spPr>
          <a:xfrm>
            <a:off x="1411327" y="3168923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85D7E41E-5A09-23D6-326D-10C706A99171}"/>
              </a:ext>
            </a:extLst>
          </p:cNvPr>
          <p:cNvSpPr/>
          <p:nvPr/>
        </p:nvSpPr>
        <p:spPr>
          <a:xfrm>
            <a:off x="3972271" y="3168923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500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2055">
            <a:extLst>
              <a:ext uri="{FF2B5EF4-FFF2-40B4-BE49-F238E27FC236}">
                <a16:creationId xmlns:a16="http://schemas.microsoft.com/office/drawing/2014/main" id="{B80E7E33-45B2-C7F7-483B-34A8A78A1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0939"/>
            <a:ext cx="9144000" cy="510156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AE04729-4122-D5D5-FFE4-03D6E059F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" t="9428" r="4022" b="12086"/>
          <a:stretch/>
        </p:blipFill>
        <p:spPr bwMode="auto">
          <a:xfrm>
            <a:off x="4461927" y="4103292"/>
            <a:ext cx="1543617" cy="48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7D7007F-4368-B70C-AD73-742BD204F06E}"/>
              </a:ext>
            </a:extLst>
          </p:cNvPr>
          <p:cNvCxnSpPr>
            <a:cxnSpLocks/>
          </p:cNvCxnSpPr>
          <p:nvPr/>
        </p:nvCxnSpPr>
        <p:spPr>
          <a:xfrm flipH="1" flipV="1">
            <a:off x="5267834" y="4577656"/>
            <a:ext cx="573" cy="1441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D852AAB-17E3-9EBF-C5E7-4D04DC3DC36E}"/>
              </a:ext>
            </a:extLst>
          </p:cNvPr>
          <p:cNvSpPr txBox="1"/>
          <p:nvPr/>
        </p:nvSpPr>
        <p:spPr>
          <a:xfrm>
            <a:off x="2526721" y="2303001"/>
            <a:ext cx="10679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Avenir LT Std 55 Roman" panose="020B0503020203020204" pitchFamily="34" charset="0"/>
              </a:rPr>
              <a:t>232 cycles/year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FC42E-C8CB-F8DA-9821-7B20B034D047}"/>
              </a:ext>
            </a:extLst>
          </p:cNvPr>
          <p:cNvSpPr txBox="1"/>
          <p:nvPr/>
        </p:nvSpPr>
        <p:spPr>
          <a:xfrm>
            <a:off x="4699776" y="2303001"/>
            <a:ext cx="10679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Avenir LT Std 55 Roman" panose="020B0503020203020204" pitchFamily="34" charset="0"/>
              </a:rPr>
              <a:t>294 cycles/year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68355C-E095-4A96-55F7-7F93FDA46F5F}"/>
              </a:ext>
            </a:extLst>
          </p:cNvPr>
          <p:cNvSpPr txBox="1"/>
          <p:nvPr/>
        </p:nvSpPr>
        <p:spPr>
          <a:xfrm>
            <a:off x="6939521" y="2303001"/>
            <a:ext cx="10679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Avenir LT Std 55 Roman" panose="020B0503020203020204" pitchFamily="34" charset="0"/>
              </a:rPr>
              <a:t>295 cycles/year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67AF25-B457-998A-647B-722174A2CA90}"/>
              </a:ext>
            </a:extLst>
          </p:cNvPr>
          <p:cNvSpPr txBox="1"/>
          <p:nvPr/>
        </p:nvSpPr>
        <p:spPr>
          <a:xfrm>
            <a:off x="2526721" y="4020742"/>
            <a:ext cx="10326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Avenir LT Std 55 Roman" panose="020B0503020203020204" pitchFamily="34" charset="0"/>
              </a:rPr>
              <a:t>Not modeled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CA5427-4B9A-6942-8BC6-6E7477441B35}"/>
              </a:ext>
            </a:extLst>
          </p:cNvPr>
          <p:cNvSpPr txBox="1"/>
          <p:nvPr/>
        </p:nvSpPr>
        <p:spPr>
          <a:xfrm>
            <a:off x="4625235" y="3542792"/>
            <a:ext cx="12170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11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84 cycles/year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F881BB-57FD-05CC-A03C-E8CEEE46C114}"/>
              </a:ext>
            </a:extLst>
          </p:cNvPr>
          <p:cNvSpPr txBox="1"/>
          <p:nvPr/>
        </p:nvSpPr>
        <p:spPr>
          <a:xfrm>
            <a:off x="6864981" y="3542791"/>
            <a:ext cx="12170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87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20 cycles/year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6F1B10-4973-7F26-D22C-B7ABCF7EFE61}"/>
              </a:ext>
            </a:extLst>
          </p:cNvPr>
          <p:cNvSpPr txBox="1"/>
          <p:nvPr/>
        </p:nvSpPr>
        <p:spPr>
          <a:xfrm>
            <a:off x="6829715" y="5033708"/>
            <a:ext cx="1287532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833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1.1 cycles/year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A08468-5BA2-44A1-2336-6FF82D359BD6}"/>
              </a:ext>
            </a:extLst>
          </p:cNvPr>
          <p:cNvSpPr txBox="1"/>
          <p:nvPr/>
        </p:nvSpPr>
        <p:spPr>
          <a:xfrm>
            <a:off x="4590541" y="5033709"/>
            <a:ext cx="1287532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583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1.4 cycles/year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7AD385A3-F8FE-7517-C688-B67761EC8E38}"/>
              </a:ext>
            </a:extLst>
          </p:cNvPr>
          <p:cNvSpPr txBox="1"/>
          <p:nvPr/>
        </p:nvSpPr>
        <p:spPr>
          <a:xfrm>
            <a:off x="2385917" y="5033709"/>
            <a:ext cx="1287532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522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1.5 cycles/year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985C1-B6B5-4DAB-4AA8-E6F9C32574EB}"/>
              </a:ext>
            </a:extLst>
          </p:cNvPr>
          <p:cNvSpPr txBox="1"/>
          <p:nvPr/>
        </p:nvSpPr>
        <p:spPr>
          <a:xfrm>
            <a:off x="158058" y="491912"/>
            <a:ext cx="8827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role of technologies (timescale at which they store energy) is dependent on how their characteristics compare to other technologies competing in the system.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1B5465-8749-9EC8-59A0-FBDDE29F43DC}"/>
              </a:ext>
            </a:extLst>
          </p:cNvPr>
          <p:cNvSpPr txBox="1"/>
          <p:nvPr/>
        </p:nvSpPr>
        <p:spPr>
          <a:xfrm>
            <a:off x="61383" y="41986"/>
            <a:ext cx="110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* Figure 6</a:t>
            </a:r>
          </a:p>
        </p:txBody>
      </p:sp>
    </p:spTree>
    <p:extLst>
      <p:ext uri="{BB962C8B-B14F-4D97-AF65-F5344CB8AC3E}">
        <p14:creationId xmlns:p14="http://schemas.microsoft.com/office/powerpoint/2010/main" val="3901389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CE98F-335F-6434-C638-D7A9401D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88" y="0"/>
            <a:ext cx="7344624" cy="6858000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B1251E26-C592-7712-D77C-DFD5C689F138}"/>
              </a:ext>
            </a:extLst>
          </p:cNvPr>
          <p:cNvSpPr/>
          <p:nvPr/>
        </p:nvSpPr>
        <p:spPr>
          <a:xfrm>
            <a:off x="2642360" y="163483"/>
            <a:ext cx="1092166" cy="393393"/>
          </a:xfrm>
          <a:prstGeom prst="wedgeRoundRectCallout">
            <a:avLst>
              <a:gd name="adj1" fmla="val -20833"/>
              <a:gd name="adj2" fmla="val 74127"/>
              <a:gd name="adj3" fmla="val 16667"/>
            </a:avLst>
          </a:prstGeom>
          <a:solidFill>
            <a:schemeClr val="bg1"/>
          </a:solidFill>
          <a:ln w="28575">
            <a:solidFill>
              <a:srgbClr val="F28E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Thermal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6F2E595-F712-5BDC-CB20-8E0AAED3E63D}"/>
              </a:ext>
            </a:extLst>
          </p:cNvPr>
          <p:cNvSpPr/>
          <p:nvPr/>
        </p:nvSpPr>
        <p:spPr>
          <a:xfrm>
            <a:off x="1421946" y="628286"/>
            <a:ext cx="1243820" cy="393393"/>
          </a:xfrm>
          <a:prstGeom prst="wedgeRoundRectCallout">
            <a:avLst>
              <a:gd name="adj1" fmla="val 29623"/>
              <a:gd name="adj2" fmla="val 80848"/>
              <a:gd name="adj3" fmla="val 16667"/>
            </a:avLst>
          </a:prstGeom>
          <a:solidFill>
            <a:schemeClr val="bg1"/>
          </a:solidFill>
          <a:ln w="28575">
            <a:solidFill>
              <a:srgbClr val="FF9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Hydrogen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4A181A0-156F-6833-F918-61177B12589C}"/>
              </a:ext>
            </a:extLst>
          </p:cNvPr>
          <p:cNvSpPr/>
          <p:nvPr/>
        </p:nvSpPr>
        <p:spPr>
          <a:xfrm>
            <a:off x="2927722" y="4336835"/>
            <a:ext cx="833364" cy="393393"/>
          </a:xfrm>
          <a:prstGeom prst="wedgeRoundRectCallout">
            <a:avLst>
              <a:gd name="adj1" fmla="val -20981"/>
              <a:gd name="adj2" fmla="val -68518"/>
              <a:gd name="adj3" fmla="val 16667"/>
            </a:avLst>
          </a:prstGeom>
          <a:solidFill>
            <a:schemeClr val="bg1"/>
          </a:solidFill>
          <a:ln w="28575">
            <a:solidFill>
              <a:srgbClr val="76B7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CAES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7F1CC50-E4A0-B45B-A4ED-F63858421049}"/>
              </a:ext>
            </a:extLst>
          </p:cNvPr>
          <p:cNvSpPr/>
          <p:nvPr/>
        </p:nvSpPr>
        <p:spPr>
          <a:xfrm>
            <a:off x="2248517" y="2053462"/>
            <a:ext cx="1358410" cy="393393"/>
          </a:xfrm>
          <a:prstGeom prst="wedgeRoundRectCallout">
            <a:avLst>
              <a:gd name="adj1" fmla="val -22436"/>
              <a:gd name="adj2" fmla="val -80833"/>
              <a:gd name="adj3" fmla="val 16667"/>
            </a:avLst>
          </a:prstGeom>
          <a:solidFill>
            <a:schemeClr val="bg1"/>
          </a:solidFill>
          <a:ln w="28575">
            <a:solidFill>
              <a:srgbClr val="BAB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Metal-Air *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4668806-C5A8-3A04-1A4D-AF76DFB08ED3}"/>
              </a:ext>
            </a:extLst>
          </p:cNvPr>
          <p:cNvSpPr/>
          <p:nvPr/>
        </p:nvSpPr>
        <p:spPr>
          <a:xfrm>
            <a:off x="4410071" y="928047"/>
            <a:ext cx="696741" cy="393393"/>
          </a:xfrm>
          <a:prstGeom prst="wedgeRoundRectCallout">
            <a:avLst>
              <a:gd name="adj1" fmla="val -67728"/>
              <a:gd name="adj2" fmla="val 20991"/>
              <a:gd name="adj3" fmla="val 16667"/>
            </a:avLst>
          </a:prstGeom>
          <a:solidFill>
            <a:schemeClr val="bg1"/>
          </a:solidFill>
          <a:ln w="28575">
            <a:solidFill>
              <a:srgbClr val="4E7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PHS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A8C0D155-7E3E-0FF4-70A1-985FCD748E3B}"/>
              </a:ext>
            </a:extLst>
          </p:cNvPr>
          <p:cNvSpPr/>
          <p:nvPr/>
        </p:nvSpPr>
        <p:spPr>
          <a:xfrm>
            <a:off x="5673841" y="1573903"/>
            <a:ext cx="671313" cy="377096"/>
          </a:xfrm>
          <a:prstGeom prst="wedgeRoundRectCallout">
            <a:avLst>
              <a:gd name="adj1" fmla="val -67728"/>
              <a:gd name="adj2" fmla="val 20991"/>
              <a:gd name="adj3" fmla="val 16667"/>
            </a:avLst>
          </a:prstGeom>
          <a:solidFill>
            <a:schemeClr val="bg1"/>
          </a:solidFill>
          <a:ln w="28575">
            <a:solidFill>
              <a:srgbClr val="59A1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RFB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9AD4D82B-42EE-E6D9-AF11-F0F722B03ADE}"/>
              </a:ext>
            </a:extLst>
          </p:cNvPr>
          <p:cNvSpPr/>
          <p:nvPr/>
        </p:nvSpPr>
        <p:spPr>
          <a:xfrm>
            <a:off x="3791965" y="2480696"/>
            <a:ext cx="966476" cy="393393"/>
          </a:xfrm>
          <a:prstGeom prst="wedgeRoundRectCallout">
            <a:avLst>
              <a:gd name="adj1" fmla="val -20981"/>
              <a:gd name="adj2" fmla="val -74112"/>
              <a:gd name="adj3" fmla="val 16667"/>
            </a:avLst>
          </a:prstGeom>
          <a:solidFill>
            <a:schemeClr val="bg1"/>
          </a:solidFill>
          <a:ln w="28575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Gravity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2F08FEF7-C6DE-8AC7-9643-A9BF8837881C}"/>
              </a:ext>
            </a:extLst>
          </p:cNvPr>
          <p:cNvSpPr/>
          <p:nvPr/>
        </p:nvSpPr>
        <p:spPr>
          <a:xfrm>
            <a:off x="6550396" y="4101857"/>
            <a:ext cx="1000924" cy="393393"/>
          </a:xfrm>
          <a:prstGeom prst="wedgeRoundRectCallout">
            <a:avLst>
              <a:gd name="adj1" fmla="val -20833"/>
              <a:gd name="adj2" fmla="val 74127"/>
              <a:gd name="adj3" fmla="val 16667"/>
            </a:avLst>
          </a:prstGeom>
          <a:solidFill>
            <a:schemeClr val="bg1"/>
          </a:solidFill>
          <a:ln w="28575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Li-ion *</a:t>
            </a:r>
          </a:p>
        </p:txBody>
      </p:sp>
    </p:spTree>
    <p:extLst>
      <p:ext uri="{BB962C8B-B14F-4D97-AF65-F5344CB8AC3E}">
        <p14:creationId xmlns:p14="http://schemas.microsoft.com/office/powerpoint/2010/main" val="933256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EE580-AED6-5390-1845-9DB5F2696666}"/>
              </a:ext>
            </a:extLst>
          </p:cNvPr>
          <p:cNvSpPr txBox="1"/>
          <p:nvPr/>
        </p:nvSpPr>
        <p:spPr>
          <a:xfrm>
            <a:off x="2446760" y="923787"/>
            <a:ext cx="50447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Metal-Air with Independent Energy and Power Capacities (MIT Costs)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6611521-2126-0E1C-37F0-349D05774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66837"/>
            <a:ext cx="6858000" cy="463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750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0" name="Picture 14">
            <a:extLst>
              <a:ext uri="{FF2B5EF4-FFF2-40B4-BE49-F238E27FC236}">
                <a16:creationId xmlns:a16="http://schemas.microsoft.com/office/drawing/2014/main" id="{05EE8EDF-0634-50E8-A05B-C7B4F0EC20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7"/>
          <a:stretch/>
        </p:blipFill>
        <p:spPr bwMode="auto">
          <a:xfrm>
            <a:off x="1063170" y="566129"/>
            <a:ext cx="8080830" cy="623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A873AB5-A3DF-629A-533A-060D14DAB542}"/>
              </a:ext>
            </a:extLst>
          </p:cNvPr>
          <p:cNvGrpSpPr/>
          <p:nvPr/>
        </p:nvGrpSpPr>
        <p:grpSpPr>
          <a:xfrm>
            <a:off x="1486396" y="1520583"/>
            <a:ext cx="7495821" cy="4024392"/>
            <a:chOff x="1486396" y="792875"/>
            <a:chExt cx="7495821" cy="40243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468565C-E3FA-A4F1-DE0E-60F3481643F4}"/>
                </a:ext>
              </a:extLst>
            </p:cNvPr>
            <p:cNvSpPr txBox="1"/>
            <p:nvPr/>
          </p:nvSpPr>
          <p:spPr>
            <a:xfrm>
              <a:off x="7489094" y="792875"/>
              <a:ext cx="1493123" cy="264688"/>
            </a:xfrm>
            <a:prstGeom prst="rect">
              <a:avLst/>
            </a:prstGeom>
            <a:noFill/>
          </p:spPr>
          <p:txBody>
            <a:bodyPr wrap="square" lIns="9144" tIns="9144" rIns="9144" bIns="9144" rtlCol="0">
              <a:spAutoFit/>
            </a:bodyPr>
            <a:lstStyle/>
            <a:p>
              <a:pPr algn="ctr"/>
              <a:r>
                <a:rPr lang="en-US" sz="800">
                  <a:latin typeface="Avenir LT Std 55 Roman" panose="020B0503020203020204" pitchFamily="34" charset="0"/>
                </a:rPr>
                <a:t>* Mid-duration storage is not cost competitive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7A33261-24AB-7FFE-DC75-57AC323639DD}"/>
                </a:ext>
              </a:extLst>
            </p:cNvPr>
            <p:cNvSpPr txBox="1"/>
            <p:nvPr/>
          </p:nvSpPr>
          <p:spPr>
            <a:xfrm>
              <a:off x="7982213" y="2451183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F7B634-2327-56DA-E4BB-45F70992EB41}"/>
                </a:ext>
              </a:extLst>
            </p:cNvPr>
            <p:cNvSpPr txBox="1"/>
            <p:nvPr/>
          </p:nvSpPr>
          <p:spPr>
            <a:xfrm>
              <a:off x="8189710" y="2450502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99A334-5385-DB48-25E5-3DBCAEF82AAC}"/>
                </a:ext>
              </a:extLst>
            </p:cNvPr>
            <p:cNvSpPr txBox="1"/>
            <p:nvPr/>
          </p:nvSpPr>
          <p:spPr>
            <a:xfrm>
              <a:off x="6301776" y="2421539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CB18FD-DD77-6934-2912-69A68C282EB7}"/>
                </a:ext>
              </a:extLst>
            </p:cNvPr>
            <p:cNvSpPr txBox="1"/>
            <p:nvPr/>
          </p:nvSpPr>
          <p:spPr>
            <a:xfrm>
              <a:off x="7776835" y="2451183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10CCA90-411A-EFAA-433F-07344F8034AA}"/>
                </a:ext>
              </a:extLst>
            </p:cNvPr>
            <p:cNvSpPr/>
            <p:nvPr/>
          </p:nvSpPr>
          <p:spPr>
            <a:xfrm>
              <a:off x="7776835" y="2131549"/>
              <a:ext cx="401014" cy="16722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07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Li-ion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29D539B-4113-7866-448E-9B3D1517D308}"/>
                </a:ext>
              </a:extLst>
            </p:cNvPr>
            <p:cNvSpPr/>
            <p:nvPr/>
          </p:nvSpPr>
          <p:spPr>
            <a:xfrm rot="16200000">
              <a:off x="3736002" y="2217452"/>
              <a:ext cx="229455" cy="12638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4E79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PSH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E720D4C-5514-13DD-C424-E3A90D585693}"/>
                </a:ext>
              </a:extLst>
            </p:cNvPr>
            <p:cNvSpPr/>
            <p:nvPr/>
          </p:nvSpPr>
          <p:spPr>
            <a:xfrm rot="16200000">
              <a:off x="3871748" y="2283575"/>
              <a:ext cx="370168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157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0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Gravity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1179D79-639A-C589-68B5-AA9BA906D300}"/>
                </a:ext>
              </a:extLst>
            </p:cNvPr>
            <p:cNvSpPr/>
            <p:nvPr/>
          </p:nvSpPr>
          <p:spPr>
            <a:xfrm rot="16200000">
              <a:off x="3531428" y="1988926"/>
              <a:ext cx="219127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9A1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RFB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D3C9795-CB71-7974-E5C6-F79541F8B33A}"/>
                </a:ext>
              </a:extLst>
            </p:cNvPr>
            <p:cNvSpPr/>
            <p:nvPr/>
          </p:nvSpPr>
          <p:spPr>
            <a:xfrm rot="16200000">
              <a:off x="4050976" y="2315244"/>
              <a:ext cx="423914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F28E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Thermal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BF4610A-094F-1FC1-2E60-F21826704709}"/>
                </a:ext>
              </a:extLst>
            </p:cNvPr>
            <p:cNvSpPr/>
            <p:nvPr/>
          </p:nvSpPr>
          <p:spPr>
            <a:xfrm rot="16200000">
              <a:off x="4317103" y="2508757"/>
              <a:ext cx="308864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6B7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CAES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10F6FCC-0F09-15E6-77E8-B7A25ED3DAD8}"/>
                </a:ext>
              </a:extLst>
            </p:cNvPr>
            <p:cNvSpPr/>
            <p:nvPr/>
          </p:nvSpPr>
          <p:spPr>
            <a:xfrm rot="16200000">
              <a:off x="4504150" y="2379649"/>
              <a:ext cx="348190" cy="12638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AB0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M-Air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6807E86-DBB6-FB1C-BB0E-3E14AFA19875}"/>
                </a:ext>
              </a:extLst>
            </p:cNvPr>
            <p:cNvSpPr/>
            <p:nvPr/>
          </p:nvSpPr>
          <p:spPr>
            <a:xfrm>
              <a:off x="3881505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A5DD454-C781-D869-385E-AD808A1F634B}"/>
                </a:ext>
              </a:extLst>
            </p:cNvPr>
            <p:cNvSpPr/>
            <p:nvPr/>
          </p:nvSpPr>
          <p:spPr>
            <a:xfrm>
              <a:off x="3881505" y="3778404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933A69-342F-5FD5-FAAB-DFDC103883FF}"/>
                </a:ext>
              </a:extLst>
            </p:cNvPr>
            <p:cNvSpPr txBox="1"/>
            <p:nvPr/>
          </p:nvSpPr>
          <p:spPr>
            <a:xfrm>
              <a:off x="8391912" y="2448914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1C84DE0-7D05-810C-32C5-1846F7772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1698" y="2294415"/>
              <a:ext cx="175137" cy="370168"/>
            </a:xfrm>
            <a:prstGeom prst="line">
              <a:avLst/>
            </a:prstGeom>
            <a:ln w="19050">
              <a:solidFill>
                <a:srgbClr val="B07A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0849AEC-A703-BCF7-757A-2C32D2D54EEE}"/>
                </a:ext>
              </a:extLst>
            </p:cNvPr>
            <p:cNvSpPr/>
            <p:nvPr/>
          </p:nvSpPr>
          <p:spPr>
            <a:xfrm>
              <a:off x="3608202" y="989085"/>
              <a:ext cx="401014" cy="16722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07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Li-ion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C84F1BC-2ED3-1336-B9BB-7EE2C38AD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7778" y="1070101"/>
              <a:ext cx="180424" cy="188479"/>
            </a:xfrm>
            <a:prstGeom prst="line">
              <a:avLst/>
            </a:prstGeom>
            <a:ln w="19050">
              <a:solidFill>
                <a:srgbClr val="B07A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A66100-67DE-71A6-3B85-CB2CE0C04B7D}"/>
                </a:ext>
              </a:extLst>
            </p:cNvPr>
            <p:cNvSpPr txBox="1"/>
            <p:nvPr/>
          </p:nvSpPr>
          <p:spPr>
            <a:xfrm>
              <a:off x="5402495" y="796270"/>
              <a:ext cx="1493123" cy="264688"/>
            </a:xfrm>
            <a:prstGeom prst="rect">
              <a:avLst/>
            </a:prstGeom>
            <a:noFill/>
          </p:spPr>
          <p:txBody>
            <a:bodyPr wrap="square" lIns="9144" tIns="9144" rIns="9144" bIns="9144" rtlCol="0">
              <a:spAutoFit/>
            </a:bodyPr>
            <a:lstStyle/>
            <a:p>
              <a:pPr algn="ctr"/>
              <a:r>
                <a:rPr lang="en-US" sz="800">
                  <a:latin typeface="Avenir LT Std 55 Roman" panose="020B0503020203020204" pitchFamily="34" charset="0"/>
                </a:rPr>
                <a:t>* Mid-duration storage is not cost competitive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8BA37D2-49E5-1699-B7B9-5D9C40031884}"/>
                </a:ext>
              </a:extLst>
            </p:cNvPr>
            <p:cNvSpPr/>
            <p:nvPr/>
          </p:nvSpPr>
          <p:spPr>
            <a:xfrm>
              <a:off x="7935090" y="2881950"/>
              <a:ext cx="601132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  <p:sp>
          <p:nvSpPr>
            <p:cNvPr id="1024" name="Rectangle: Rounded Corners 1023">
              <a:extLst>
                <a:ext uri="{FF2B5EF4-FFF2-40B4-BE49-F238E27FC236}">
                  <a16:creationId xmlns:a16="http://schemas.microsoft.com/office/drawing/2014/main" id="{E2E3C5D8-7D42-7152-972E-B68769ED3CCA}"/>
                </a:ext>
              </a:extLst>
            </p:cNvPr>
            <p:cNvSpPr/>
            <p:nvPr/>
          </p:nvSpPr>
          <p:spPr>
            <a:xfrm>
              <a:off x="5964122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025" name="Rectangle: Rounded Corners 1024">
              <a:extLst>
                <a:ext uri="{FF2B5EF4-FFF2-40B4-BE49-F238E27FC236}">
                  <a16:creationId xmlns:a16="http://schemas.microsoft.com/office/drawing/2014/main" id="{CCFB183D-85A1-EC05-0EF2-AD35BD5FD105}"/>
                </a:ext>
              </a:extLst>
            </p:cNvPr>
            <p:cNvSpPr/>
            <p:nvPr/>
          </p:nvSpPr>
          <p:spPr>
            <a:xfrm>
              <a:off x="5964122" y="3778404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1027" name="Rectangle: Rounded Corners 1026">
              <a:extLst>
                <a:ext uri="{FF2B5EF4-FFF2-40B4-BE49-F238E27FC236}">
                  <a16:creationId xmlns:a16="http://schemas.microsoft.com/office/drawing/2014/main" id="{D76EB094-5D50-2714-6BB1-7EBFF9743CA9}"/>
                </a:ext>
              </a:extLst>
            </p:cNvPr>
            <p:cNvSpPr/>
            <p:nvPr/>
          </p:nvSpPr>
          <p:spPr>
            <a:xfrm>
              <a:off x="8050721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029" name="Rectangle: Rounded Corners 1028">
              <a:extLst>
                <a:ext uri="{FF2B5EF4-FFF2-40B4-BE49-F238E27FC236}">
                  <a16:creationId xmlns:a16="http://schemas.microsoft.com/office/drawing/2014/main" id="{A5128B7E-3445-E759-733B-5856E5DFCEF2}"/>
                </a:ext>
              </a:extLst>
            </p:cNvPr>
            <p:cNvSpPr/>
            <p:nvPr/>
          </p:nvSpPr>
          <p:spPr>
            <a:xfrm>
              <a:off x="8050721" y="3778404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1031" name="Rectangle: Rounded Corners 1030">
              <a:extLst>
                <a:ext uri="{FF2B5EF4-FFF2-40B4-BE49-F238E27FC236}">
                  <a16:creationId xmlns:a16="http://schemas.microsoft.com/office/drawing/2014/main" id="{1146553E-0A64-7585-5955-2A8E00436F1C}"/>
                </a:ext>
              </a:extLst>
            </p:cNvPr>
            <p:cNvSpPr/>
            <p:nvPr/>
          </p:nvSpPr>
          <p:spPr>
            <a:xfrm>
              <a:off x="1888040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032" name="Rectangle: Rounded Corners 1031">
              <a:extLst>
                <a:ext uri="{FF2B5EF4-FFF2-40B4-BE49-F238E27FC236}">
                  <a16:creationId xmlns:a16="http://schemas.microsoft.com/office/drawing/2014/main" id="{252A6A0D-BF05-DA2B-ACD5-9ABE3FF9F938}"/>
                </a:ext>
              </a:extLst>
            </p:cNvPr>
            <p:cNvSpPr/>
            <p:nvPr/>
          </p:nvSpPr>
          <p:spPr>
            <a:xfrm>
              <a:off x="1888040" y="3778404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1033" name="Rectangle: Rounded Corners 1032">
              <a:extLst>
                <a:ext uri="{FF2B5EF4-FFF2-40B4-BE49-F238E27FC236}">
                  <a16:creationId xmlns:a16="http://schemas.microsoft.com/office/drawing/2014/main" id="{0FA3D967-8A1E-92B2-5AD1-01BC256A8A9E}"/>
                </a:ext>
              </a:extLst>
            </p:cNvPr>
            <p:cNvSpPr/>
            <p:nvPr/>
          </p:nvSpPr>
          <p:spPr>
            <a:xfrm>
              <a:off x="5848491" y="2881950"/>
              <a:ext cx="601132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  <p:sp>
          <p:nvSpPr>
            <p:cNvPr id="1034" name="Rectangle: Rounded Corners 1033">
              <a:extLst>
                <a:ext uri="{FF2B5EF4-FFF2-40B4-BE49-F238E27FC236}">
                  <a16:creationId xmlns:a16="http://schemas.microsoft.com/office/drawing/2014/main" id="{92D052CD-1E16-715D-4BF1-84B19D551259}"/>
                </a:ext>
              </a:extLst>
            </p:cNvPr>
            <p:cNvSpPr/>
            <p:nvPr/>
          </p:nvSpPr>
          <p:spPr>
            <a:xfrm rot="16200000">
              <a:off x="1644600" y="2197727"/>
              <a:ext cx="229455" cy="12638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4E79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PSH</a:t>
              </a:r>
            </a:p>
          </p:txBody>
        </p:sp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19BEBF9A-E6E3-FC04-AFE5-B1BB8CFDB4F9}"/>
                </a:ext>
              </a:extLst>
            </p:cNvPr>
            <p:cNvSpPr/>
            <p:nvPr/>
          </p:nvSpPr>
          <p:spPr>
            <a:xfrm rot="16200000">
              <a:off x="1780346" y="2260056"/>
              <a:ext cx="370168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157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0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Gravity</a:t>
              </a:r>
            </a:p>
          </p:txBody>
        </p:sp>
        <p:sp>
          <p:nvSpPr>
            <p:cNvPr id="1036" name="Rectangle: Rounded Corners 1035">
              <a:extLst>
                <a:ext uri="{FF2B5EF4-FFF2-40B4-BE49-F238E27FC236}">
                  <a16:creationId xmlns:a16="http://schemas.microsoft.com/office/drawing/2014/main" id="{46508FEC-1ADE-F749-5863-046AB0D366BD}"/>
                </a:ext>
              </a:extLst>
            </p:cNvPr>
            <p:cNvSpPr/>
            <p:nvPr/>
          </p:nvSpPr>
          <p:spPr>
            <a:xfrm rot="16200000">
              <a:off x="1440026" y="1866761"/>
              <a:ext cx="219127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9A1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RFB</a:t>
              </a:r>
            </a:p>
          </p:txBody>
        </p:sp>
        <p:sp>
          <p:nvSpPr>
            <p:cNvPr id="1037" name="Rectangle: Rounded Corners 1036">
              <a:extLst>
                <a:ext uri="{FF2B5EF4-FFF2-40B4-BE49-F238E27FC236}">
                  <a16:creationId xmlns:a16="http://schemas.microsoft.com/office/drawing/2014/main" id="{077DCDC0-1C0D-DE1D-A24A-B87D9E015A01}"/>
                </a:ext>
              </a:extLst>
            </p:cNvPr>
            <p:cNvSpPr/>
            <p:nvPr/>
          </p:nvSpPr>
          <p:spPr>
            <a:xfrm rot="16200000">
              <a:off x="1959574" y="2189283"/>
              <a:ext cx="423914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F28E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Thermal</a:t>
              </a:r>
            </a:p>
          </p:txBody>
        </p:sp>
        <p:sp>
          <p:nvSpPr>
            <p:cNvPr id="1038" name="Rectangle: Rounded Corners 1037">
              <a:extLst>
                <a:ext uri="{FF2B5EF4-FFF2-40B4-BE49-F238E27FC236}">
                  <a16:creationId xmlns:a16="http://schemas.microsoft.com/office/drawing/2014/main" id="{C42CE7E1-5242-AD7A-844E-AABDEF65222C}"/>
                </a:ext>
              </a:extLst>
            </p:cNvPr>
            <p:cNvSpPr/>
            <p:nvPr/>
          </p:nvSpPr>
          <p:spPr>
            <a:xfrm rot="16200000">
              <a:off x="2221907" y="2492826"/>
              <a:ext cx="308864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6B7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CAES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96CD06-86AE-F8D2-76EA-9BC4AD88ADE8}"/>
              </a:ext>
            </a:extLst>
          </p:cNvPr>
          <p:cNvCxnSpPr>
            <a:cxnSpLocks/>
          </p:cNvCxnSpPr>
          <p:nvPr/>
        </p:nvCxnSpPr>
        <p:spPr>
          <a:xfrm>
            <a:off x="3787536" y="2007848"/>
            <a:ext cx="784464" cy="6165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TextBox 2051">
            <a:extLst>
              <a:ext uri="{FF2B5EF4-FFF2-40B4-BE49-F238E27FC236}">
                <a16:creationId xmlns:a16="http://schemas.microsoft.com/office/drawing/2014/main" id="{195AF8F7-9940-BEE6-C5B5-10F660966B3D}"/>
              </a:ext>
            </a:extLst>
          </p:cNvPr>
          <p:cNvSpPr txBox="1"/>
          <p:nvPr/>
        </p:nvSpPr>
        <p:spPr>
          <a:xfrm>
            <a:off x="4056832" y="2007848"/>
            <a:ext cx="78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>
                <a:solidFill>
                  <a:schemeClr val="accent1"/>
                </a:solidFill>
                <a:latin typeface="Avenir LT Std 55 Roman" panose="020B0503020203020204" pitchFamily="34" charset="0"/>
              </a:rPr>
              <a:t>System Cost Reduction</a:t>
            </a:r>
          </a:p>
        </p:txBody>
      </p: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378440C4-91F1-A4C3-213A-87B2A42B41A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678245" y="3344645"/>
            <a:ext cx="0" cy="160064"/>
          </a:xfrm>
          <a:prstGeom prst="line">
            <a:avLst/>
          </a:prstGeom>
          <a:ln w="19050">
            <a:solidFill>
              <a:srgbClr val="BAB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BC461C1D-9399-A6EE-54B3-A7774B38A0F0}"/>
              </a:ext>
            </a:extLst>
          </p:cNvPr>
          <p:cNvCxnSpPr>
            <a:cxnSpLocks/>
          </p:cNvCxnSpPr>
          <p:nvPr/>
        </p:nvCxnSpPr>
        <p:spPr>
          <a:xfrm flipV="1">
            <a:off x="2593778" y="3325550"/>
            <a:ext cx="0" cy="160064"/>
          </a:xfrm>
          <a:prstGeom prst="line">
            <a:avLst/>
          </a:prstGeom>
          <a:ln w="19050">
            <a:solidFill>
              <a:srgbClr val="BAB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" name="Rectangle: Rounded Corners 2057">
            <a:extLst>
              <a:ext uri="{FF2B5EF4-FFF2-40B4-BE49-F238E27FC236}">
                <a16:creationId xmlns:a16="http://schemas.microsoft.com/office/drawing/2014/main" id="{403D3073-C33A-8B4D-11E6-308CE1ABF8B1}"/>
              </a:ext>
            </a:extLst>
          </p:cNvPr>
          <p:cNvSpPr/>
          <p:nvPr/>
        </p:nvSpPr>
        <p:spPr>
          <a:xfrm rot="16200000">
            <a:off x="2418872" y="3113429"/>
            <a:ext cx="348190" cy="12638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BAB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M-Air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F1B4EC40-45B6-A76A-F188-9DD203DE7163}"/>
              </a:ext>
            </a:extLst>
          </p:cNvPr>
          <p:cNvSpPr txBox="1"/>
          <p:nvPr/>
        </p:nvSpPr>
        <p:spPr>
          <a:xfrm>
            <a:off x="7489093" y="1810566"/>
            <a:ext cx="1493123" cy="141577"/>
          </a:xfrm>
          <a:prstGeom prst="rect">
            <a:avLst/>
          </a:prstGeom>
          <a:noFill/>
        </p:spPr>
        <p:txBody>
          <a:bodyPr wrap="square" lIns="9144" tIns="9144" rIns="9144" bIns="9144" rtlCol="0">
            <a:spAutoFit/>
          </a:bodyPr>
          <a:lstStyle/>
          <a:p>
            <a:pPr algn="ctr"/>
            <a:r>
              <a:rPr lang="en-US" sz="800" b="0" i="0">
                <a:solidFill>
                  <a:srgbClr val="202124"/>
                </a:solidFill>
                <a:effectLst/>
                <a:latin typeface="Avenir LT Std 55 Roman" panose="020B0503020203020204" pitchFamily="34" charset="0"/>
              </a:rPr>
              <a:t>†</a:t>
            </a:r>
            <a:r>
              <a:rPr lang="en-US" sz="800">
                <a:latin typeface="Avenir LT Std 55 Roman" panose="020B0503020203020204" pitchFamily="34" charset="0"/>
              </a:rPr>
              <a:t> Li-ion is not cost competitive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A68DA075-859F-6A24-26C1-365554D47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677"/>
          <a:stretch/>
        </p:blipFill>
        <p:spPr bwMode="auto">
          <a:xfrm>
            <a:off x="214331" y="566129"/>
            <a:ext cx="1218391" cy="623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TextBox 2060">
            <a:extLst>
              <a:ext uri="{FF2B5EF4-FFF2-40B4-BE49-F238E27FC236}">
                <a16:creationId xmlns:a16="http://schemas.microsoft.com/office/drawing/2014/main" id="{E2239E79-939F-54F1-5CB5-3F4C9F6D7904}"/>
              </a:ext>
            </a:extLst>
          </p:cNvPr>
          <p:cNvSpPr txBox="1"/>
          <p:nvPr/>
        </p:nvSpPr>
        <p:spPr>
          <a:xfrm>
            <a:off x="3319878" y="1529270"/>
            <a:ext cx="1493123" cy="141577"/>
          </a:xfrm>
          <a:prstGeom prst="rect">
            <a:avLst/>
          </a:prstGeom>
          <a:noFill/>
        </p:spPr>
        <p:txBody>
          <a:bodyPr wrap="square" lIns="9144" tIns="9144" rIns="9144" bIns="9144" rtlCol="0">
            <a:spAutoFit/>
          </a:bodyPr>
          <a:lstStyle/>
          <a:p>
            <a:pPr algn="ctr"/>
            <a:r>
              <a:rPr lang="en-US" sz="800" b="0" i="0">
                <a:solidFill>
                  <a:srgbClr val="202124"/>
                </a:solidFill>
                <a:effectLst/>
                <a:latin typeface="Avenir LT Std 55 Roman" panose="020B0503020203020204" pitchFamily="34" charset="0"/>
              </a:rPr>
              <a:t>†</a:t>
            </a:r>
            <a:r>
              <a:rPr lang="en-US" sz="800">
                <a:latin typeface="Avenir LT Std 55 Roman" panose="020B0503020203020204" pitchFamily="34" charset="0"/>
              </a:rPr>
              <a:t> Li-ion is not cost competitive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4431E61F-CEC4-4614-23E1-53AE45D9F987}"/>
              </a:ext>
            </a:extLst>
          </p:cNvPr>
          <p:cNvSpPr txBox="1"/>
          <p:nvPr/>
        </p:nvSpPr>
        <p:spPr>
          <a:xfrm>
            <a:off x="8722416" y="3318103"/>
            <a:ext cx="3018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>
                <a:solidFill>
                  <a:srgbClr val="202124"/>
                </a:solidFill>
                <a:effectLst/>
                <a:latin typeface="Avenir LT Std 55 Roman" panose="020B0503020203020204" pitchFamily="34" charset="0"/>
              </a:rPr>
              <a:t>†</a:t>
            </a:r>
            <a:endParaRPr lang="en-US" sz="1200"/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3CB4992B-DC59-FE49-BC72-CC32D6C80217}"/>
              </a:ext>
            </a:extLst>
          </p:cNvPr>
          <p:cNvSpPr txBox="1"/>
          <p:nvPr/>
        </p:nvSpPr>
        <p:spPr>
          <a:xfrm>
            <a:off x="4543318" y="2723368"/>
            <a:ext cx="3018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>
                <a:solidFill>
                  <a:srgbClr val="202124"/>
                </a:solidFill>
                <a:effectLst/>
                <a:latin typeface="Avenir LT Std 55 Roman" panose="020B0503020203020204" pitchFamily="34" charset="0"/>
              </a:rPr>
              <a:t>†</a:t>
            </a:r>
            <a:endParaRPr 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EADB9B-575D-9C37-902D-ADA9A8E42944}"/>
              </a:ext>
            </a:extLst>
          </p:cNvPr>
          <p:cNvSpPr txBox="1"/>
          <p:nvPr/>
        </p:nvSpPr>
        <p:spPr>
          <a:xfrm>
            <a:off x="120788" y="74038"/>
            <a:ext cx="882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Metal-air with 100h duration (MIT Costs)</a:t>
            </a:r>
          </a:p>
        </p:txBody>
      </p:sp>
    </p:spTree>
    <p:extLst>
      <p:ext uri="{BB962C8B-B14F-4D97-AF65-F5344CB8AC3E}">
        <p14:creationId xmlns:p14="http://schemas.microsoft.com/office/powerpoint/2010/main" val="1527634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A0317E5-BBC2-E6BC-98D7-DB23C0CF6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1667"/>
            <a:ext cx="9144000" cy="51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A08726-08D5-F94B-88D6-AEEAD806D447}"/>
              </a:ext>
            </a:extLst>
          </p:cNvPr>
          <p:cNvSpPr txBox="1"/>
          <p:nvPr/>
        </p:nvSpPr>
        <p:spPr>
          <a:xfrm>
            <a:off x="158058" y="491912"/>
            <a:ext cx="882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Metal-air with independent energy- and power-capacity (MIT Costs)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D324A-C656-30A1-B035-3B9C9A25D6A1}"/>
              </a:ext>
            </a:extLst>
          </p:cNvPr>
          <p:cNvSpPr txBox="1"/>
          <p:nvPr/>
        </p:nvSpPr>
        <p:spPr>
          <a:xfrm>
            <a:off x="7091921" y="2317662"/>
            <a:ext cx="10679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Avenir LT Std 55 Roman" panose="020B0503020203020204" pitchFamily="34" charset="0"/>
              </a:rPr>
              <a:t>295 cycles/year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EDDFD-F5FF-CA7B-AFCD-356CCBE58CA4}"/>
              </a:ext>
            </a:extLst>
          </p:cNvPr>
          <p:cNvSpPr txBox="1"/>
          <p:nvPr/>
        </p:nvSpPr>
        <p:spPr>
          <a:xfrm>
            <a:off x="6982115" y="3557452"/>
            <a:ext cx="12170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87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20 cycles/year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B9774-ED82-267F-C6FD-7E57418AD09B}"/>
              </a:ext>
            </a:extLst>
          </p:cNvPr>
          <p:cNvSpPr txBox="1"/>
          <p:nvPr/>
        </p:nvSpPr>
        <p:spPr>
          <a:xfrm>
            <a:off x="6982115" y="5048369"/>
            <a:ext cx="1287532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833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1.1 cycles/year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D1BE56-D93F-4556-2828-3B1F0964BD59}"/>
              </a:ext>
            </a:extLst>
          </p:cNvPr>
          <p:cNvSpPr txBox="1"/>
          <p:nvPr/>
        </p:nvSpPr>
        <p:spPr>
          <a:xfrm>
            <a:off x="5438596" y="3557452"/>
            <a:ext cx="12170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87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20 cycles/year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4AD4B4-9B42-012D-2D93-F0AF87C3B3EC}"/>
              </a:ext>
            </a:extLst>
          </p:cNvPr>
          <p:cNvSpPr txBox="1"/>
          <p:nvPr/>
        </p:nvSpPr>
        <p:spPr>
          <a:xfrm>
            <a:off x="5403330" y="5048369"/>
            <a:ext cx="1287532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833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1.1 cycles/year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A55DC2-F0A1-066E-C60B-84F299878B17}"/>
              </a:ext>
            </a:extLst>
          </p:cNvPr>
          <p:cNvSpPr txBox="1"/>
          <p:nvPr/>
        </p:nvSpPr>
        <p:spPr>
          <a:xfrm>
            <a:off x="3942321" y="2303001"/>
            <a:ext cx="10679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Avenir LT Std 55 Roman" panose="020B0503020203020204" pitchFamily="34" charset="0"/>
              </a:rPr>
              <a:t>295 cycles/year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E8E44-8801-618A-A267-D1964E5EB3F5}"/>
              </a:ext>
            </a:extLst>
          </p:cNvPr>
          <p:cNvSpPr txBox="1"/>
          <p:nvPr/>
        </p:nvSpPr>
        <p:spPr>
          <a:xfrm>
            <a:off x="3867781" y="3542791"/>
            <a:ext cx="12170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87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20 cycles/year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BCD7C2-2D46-1BF0-9C1B-32B9F304453B}"/>
              </a:ext>
            </a:extLst>
          </p:cNvPr>
          <p:cNvSpPr txBox="1"/>
          <p:nvPr/>
        </p:nvSpPr>
        <p:spPr>
          <a:xfrm>
            <a:off x="2280281" y="3542791"/>
            <a:ext cx="12170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87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3.3 cycles/year</a:t>
            </a:r>
          </a:p>
        </p:txBody>
      </p:sp>
    </p:spTree>
    <p:extLst>
      <p:ext uri="{BB962C8B-B14F-4D97-AF65-F5344CB8AC3E}">
        <p14:creationId xmlns:p14="http://schemas.microsoft.com/office/powerpoint/2010/main" val="1724091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94F4A88-0AAF-3C2B-DBB6-81E139255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838"/>
            <a:ext cx="9144000" cy="513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2F5AA9-E176-057E-49E8-16FB6A7D088F}"/>
              </a:ext>
            </a:extLst>
          </p:cNvPr>
          <p:cNvSpPr txBox="1"/>
          <p:nvPr/>
        </p:nvSpPr>
        <p:spPr>
          <a:xfrm>
            <a:off x="7074288" y="2951526"/>
            <a:ext cx="1103186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10.1 cycles/year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1D261-9744-95E8-D594-481F7E5073EB}"/>
              </a:ext>
            </a:extLst>
          </p:cNvPr>
          <p:cNvSpPr txBox="1"/>
          <p:nvPr/>
        </p:nvSpPr>
        <p:spPr>
          <a:xfrm>
            <a:off x="6946850" y="4442443"/>
            <a:ext cx="1358064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1007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0.71 cycles/year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74038-8410-F274-2E46-24904922FB4C}"/>
              </a:ext>
            </a:extLst>
          </p:cNvPr>
          <p:cNvSpPr txBox="1"/>
          <p:nvPr/>
        </p:nvSpPr>
        <p:spPr>
          <a:xfrm>
            <a:off x="5495503" y="2951526"/>
            <a:ext cx="1103186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10.1 cycles/year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6D98D6-2828-3AC8-C7DF-21607D906E2B}"/>
              </a:ext>
            </a:extLst>
          </p:cNvPr>
          <p:cNvSpPr txBox="1"/>
          <p:nvPr/>
        </p:nvSpPr>
        <p:spPr>
          <a:xfrm>
            <a:off x="5368065" y="4442443"/>
            <a:ext cx="1358064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1007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0.71 cycles/year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09A66-FC89-4622-E389-CAE65311C4C8}"/>
              </a:ext>
            </a:extLst>
          </p:cNvPr>
          <p:cNvSpPr txBox="1"/>
          <p:nvPr/>
        </p:nvSpPr>
        <p:spPr>
          <a:xfrm>
            <a:off x="3959954" y="2936865"/>
            <a:ext cx="1032654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6.6 cycles/year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B0D461-1A62-FE5A-F925-A016157232C3}"/>
              </a:ext>
            </a:extLst>
          </p:cNvPr>
          <p:cNvSpPr txBox="1"/>
          <p:nvPr/>
        </p:nvSpPr>
        <p:spPr>
          <a:xfrm>
            <a:off x="2372454" y="2936865"/>
            <a:ext cx="1032654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6.6 cycles/year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EB7363-983F-3F2F-52D3-59F29D6CB761}"/>
              </a:ext>
            </a:extLst>
          </p:cNvPr>
          <p:cNvSpPr txBox="1"/>
          <p:nvPr/>
        </p:nvSpPr>
        <p:spPr>
          <a:xfrm>
            <a:off x="3901443" y="1855376"/>
            <a:ext cx="1149675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Not Competitive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1C94A-DDF6-F32E-7C93-1458EA4E0C9E}"/>
              </a:ext>
            </a:extLst>
          </p:cNvPr>
          <p:cNvSpPr txBox="1"/>
          <p:nvPr/>
        </p:nvSpPr>
        <p:spPr>
          <a:xfrm>
            <a:off x="7051043" y="1840488"/>
            <a:ext cx="1149675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Not Competitive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85DB5-F803-4552-14C6-BA51C2E532DC}"/>
              </a:ext>
            </a:extLst>
          </p:cNvPr>
          <p:cNvSpPr txBox="1"/>
          <p:nvPr/>
        </p:nvSpPr>
        <p:spPr>
          <a:xfrm>
            <a:off x="158058" y="491912"/>
            <a:ext cx="882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Metal-air with fixed energy- and power-capacity ratio of 100 hours (MIT costs)</a:t>
            </a:r>
          </a:p>
        </p:txBody>
      </p:sp>
    </p:spTree>
    <p:extLst>
      <p:ext uri="{BB962C8B-B14F-4D97-AF65-F5344CB8AC3E}">
        <p14:creationId xmlns:p14="http://schemas.microsoft.com/office/powerpoint/2010/main" val="4058102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D00A8E-03E1-9721-FA07-8C63E245E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00" y="857250"/>
            <a:ext cx="4648802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A8DC0D-46C3-1CA9-FF9F-C64345E22786}"/>
              </a:ext>
            </a:extLst>
          </p:cNvPr>
          <p:cNvSpPr/>
          <p:nvPr/>
        </p:nvSpPr>
        <p:spPr>
          <a:xfrm>
            <a:off x="3089274" y="3219449"/>
            <a:ext cx="2965451" cy="144145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1182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54D6F-BB89-E0D4-DE47-DE756A49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88" y="0"/>
            <a:ext cx="7344624" cy="6858000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B1251E26-C592-7712-D77C-DFD5C689F138}"/>
              </a:ext>
            </a:extLst>
          </p:cNvPr>
          <p:cNvSpPr/>
          <p:nvPr/>
        </p:nvSpPr>
        <p:spPr>
          <a:xfrm>
            <a:off x="2642360" y="163483"/>
            <a:ext cx="1092166" cy="393393"/>
          </a:xfrm>
          <a:prstGeom prst="wedgeRoundRectCallout">
            <a:avLst>
              <a:gd name="adj1" fmla="val -20833"/>
              <a:gd name="adj2" fmla="val 74127"/>
              <a:gd name="adj3" fmla="val 16667"/>
            </a:avLst>
          </a:prstGeom>
          <a:solidFill>
            <a:schemeClr val="bg1"/>
          </a:solidFill>
          <a:ln w="28575">
            <a:solidFill>
              <a:srgbClr val="F28E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Thermal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6F2E595-F712-5BDC-CB20-8E0AAED3E63D}"/>
              </a:ext>
            </a:extLst>
          </p:cNvPr>
          <p:cNvSpPr/>
          <p:nvPr/>
        </p:nvSpPr>
        <p:spPr>
          <a:xfrm>
            <a:off x="1421946" y="628286"/>
            <a:ext cx="1243820" cy="393393"/>
          </a:xfrm>
          <a:prstGeom prst="wedgeRoundRectCallout">
            <a:avLst>
              <a:gd name="adj1" fmla="val 29623"/>
              <a:gd name="adj2" fmla="val 80848"/>
              <a:gd name="adj3" fmla="val 16667"/>
            </a:avLst>
          </a:prstGeom>
          <a:solidFill>
            <a:schemeClr val="bg1"/>
          </a:solidFill>
          <a:ln w="28575">
            <a:solidFill>
              <a:srgbClr val="FF9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Hydrogen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4A181A0-156F-6833-F918-61177B12589C}"/>
              </a:ext>
            </a:extLst>
          </p:cNvPr>
          <p:cNvSpPr/>
          <p:nvPr/>
        </p:nvSpPr>
        <p:spPr>
          <a:xfrm>
            <a:off x="2927722" y="4336835"/>
            <a:ext cx="833364" cy="393393"/>
          </a:xfrm>
          <a:prstGeom prst="wedgeRoundRectCallout">
            <a:avLst>
              <a:gd name="adj1" fmla="val -20981"/>
              <a:gd name="adj2" fmla="val -68518"/>
              <a:gd name="adj3" fmla="val 16667"/>
            </a:avLst>
          </a:prstGeom>
          <a:solidFill>
            <a:schemeClr val="bg1"/>
          </a:solidFill>
          <a:ln w="28575">
            <a:solidFill>
              <a:srgbClr val="76B7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CAES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7F1CC50-E4A0-B45B-A4ED-F63858421049}"/>
              </a:ext>
            </a:extLst>
          </p:cNvPr>
          <p:cNvSpPr/>
          <p:nvPr/>
        </p:nvSpPr>
        <p:spPr>
          <a:xfrm>
            <a:off x="2248517" y="2053462"/>
            <a:ext cx="1358410" cy="393393"/>
          </a:xfrm>
          <a:prstGeom prst="wedgeRoundRectCallout">
            <a:avLst>
              <a:gd name="adj1" fmla="val -22436"/>
              <a:gd name="adj2" fmla="val -80833"/>
              <a:gd name="adj3" fmla="val 16667"/>
            </a:avLst>
          </a:prstGeom>
          <a:solidFill>
            <a:schemeClr val="bg1"/>
          </a:solidFill>
          <a:ln w="28575">
            <a:solidFill>
              <a:srgbClr val="BAB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Metal-Air *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4668806-C5A8-3A04-1A4D-AF76DFB08ED3}"/>
              </a:ext>
            </a:extLst>
          </p:cNvPr>
          <p:cNvSpPr/>
          <p:nvPr/>
        </p:nvSpPr>
        <p:spPr>
          <a:xfrm>
            <a:off x="4410071" y="928047"/>
            <a:ext cx="696741" cy="393393"/>
          </a:xfrm>
          <a:prstGeom prst="wedgeRoundRectCallout">
            <a:avLst>
              <a:gd name="adj1" fmla="val -67728"/>
              <a:gd name="adj2" fmla="val 20991"/>
              <a:gd name="adj3" fmla="val 16667"/>
            </a:avLst>
          </a:prstGeom>
          <a:solidFill>
            <a:schemeClr val="bg1"/>
          </a:solidFill>
          <a:ln w="28575">
            <a:solidFill>
              <a:srgbClr val="4E7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PHS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A8C0D155-7E3E-0FF4-70A1-985FCD748E3B}"/>
              </a:ext>
            </a:extLst>
          </p:cNvPr>
          <p:cNvSpPr/>
          <p:nvPr/>
        </p:nvSpPr>
        <p:spPr>
          <a:xfrm>
            <a:off x="5673841" y="1573903"/>
            <a:ext cx="671313" cy="377096"/>
          </a:xfrm>
          <a:prstGeom prst="wedgeRoundRectCallout">
            <a:avLst>
              <a:gd name="adj1" fmla="val -67728"/>
              <a:gd name="adj2" fmla="val 20991"/>
              <a:gd name="adj3" fmla="val 16667"/>
            </a:avLst>
          </a:prstGeom>
          <a:solidFill>
            <a:schemeClr val="bg1"/>
          </a:solidFill>
          <a:ln w="28575">
            <a:solidFill>
              <a:srgbClr val="59A1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RFB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9AD4D82B-42EE-E6D9-AF11-F0F722B03ADE}"/>
              </a:ext>
            </a:extLst>
          </p:cNvPr>
          <p:cNvSpPr/>
          <p:nvPr/>
        </p:nvSpPr>
        <p:spPr>
          <a:xfrm>
            <a:off x="3791965" y="2480696"/>
            <a:ext cx="966476" cy="393393"/>
          </a:xfrm>
          <a:prstGeom prst="wedgeRoundRectCallout">
            <a:avLst>
              <a:gd name="adj1" fmla="val -20981"/>
              <a:gd name="adj2" fmla="val -74112"/>
              <a:gd name="adj3" fmla="val 16667"/>
            </a:avLst>
          </a:prstGeom>
          <a:solidFill>
            <a:schemeClr val="bg1"/>
          </a:solidFill>
          <a:ln w="28575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Gravity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2F08FEF7-C6DE-8AC7-9643-A9BF8837881C}"/>
              </a:ext>
            </a:extLst>
          </p:cNvPr>
          <p:cNvSpPr/>
          <p:nvPr/>
        </p:nvSpPr>
        <p:spPr>
          <a:xfrm>
            <a:off x="6550396" y="4101857"/>
            <a:ext cx="1000924" cy="393393"/>
          </a:xfrm>
          <a:prstGeom prst="wedgeRoundRectCallout">
            <a:avLst>
              <a:gd name="adj1" fmla="val -20833"/>
              <a:gd name="adj2" fmla="val 74127"/>
              <a:gd name="adj3" fmla="val 16667"/>
            </a:avLst>
          </a:prstGeom>
          <a:solidFill>
            <a:schemeClr val="bg1"/>
          </a:solidFill>
          <a:ln w="28575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Li-ion *</a:t>
            </a:r>
          </a:p>
        </p:txBody>
      </p:sp>
    </p:spTree>
    <p:extLst>
      <p:ext uri="{BB962C8B-B14F-4D97-AF65-F5344CB8AC3E}">
        <p14:creationId xmlns:p14="http://schemas.microsoft.com/office/powerpoint/2010/main" val="3406967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5" name="Picture 4">
            <a:extLst>
              <a:ext uri="{FF2B5EF4-FFF2-40B4-BE49-F238E27FC236}">
                <a16:creationId xmlns:a16="http://schemas.microsoft.com/office/drawing/2014/main" id="{1ED84341-8776-F667-8F89-D84A6A158C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7"/>
          <a:stretch/>
        </p:blipFill>
        <p:spPr bwMode="auto">
          <a:xfrm>
            <a:off x="607778" y="322417"/>
            <a:ext cx="8536222" cy="622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A873AB5-A3DF-629A-533A-060D14DAB542}"/>
              </a:ext>
            </a:extLst>
          </p:cNvPr>
          <p:cNvGrpSpPr/>
          <p:nvPr/>
        </p:nvGrpSpPr>
        <p:grpSpPr>
          <a:xfrm>
            <a:off x="1486396" y="1277728"/>
            <a:ext cx="7471449" cy="3996739"/>
            <a:chOff x="1486396" y="820528"/>
            <a:chExt cx="7471449" cy="39967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468565C-E3FA-A4F1-DE0E-60F3481643F4}"/>
                </a:ext>
              </a:extLst>
            </p:cNvPr>
            <p:cNvSpPr txBox="1"/>
            <p:nvPr/>
          </p:nvSpPr>
          <p:spPr>
            <a:xfrm>
              <a:off x="7464722" y="820528"/>
              <a:ext cx="1493123" cy="295466"/>
            </a:xfrm>
            <a:prstGeom prst="rect">
              <a:avLst/>
            </a:prstGeom>
            <a:noFill/>
          </p:spPr>
          <p:txBody>
            <a:bodyPr wrap="square" lIns="9144" tIns="9144" rIns="9144" bIns="9144" rtlCol="0">
              <a:spAutoFit/>
            </a:bodyPr>
            <a:lstStyle/>
            <a:p>
              <a:pPr algn="ctr"/>
              <a:r>
                <a:rPr lang="en-US" sz="900">
                  <a:latin typeface="Avenir LT Std 55 Roman" panose="020B0503020203020204" pitchFamily="34" charset="0"/>
                </a:rPr>
                <a:t>* Mid-duration storage is not cost competitive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7A33261-24AB-7FFE-DC75-57AC323639DD}"/>
                </a:ext>
              </a:extLst>
            </p:cNvPr>
            <p:cNvSpPr txBox="1"/>
            <p:nvPr/>
          </p:nvSpPr>
          <p:spPr>
            <a:xfrm>
              <a:off x="7982213" y="2314179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F7B634-2327-56DA-E4BB-45F70992EB41}"/>
                </a:ext>
              </a:extLst>
            </p:cNvPr>
            <p:cNvSpPr txBox="1"/>
            <p:nvPr/>
          </p:nvSpPr>
          <p:spPr>
            <a:xfrm>
              <a:off x="8189710" y="2313498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99A334-5385-DB48-25E5-3DBCAEF82AAC}"/>
                </a:ext>
              </a:extLst>
            </p:cNvPr>
            <p:cNvSpPr txBox="1"/>
            <p:nvPr/>
          </p:nvSpPr>
          <p:spPr>
            <a:xfrm>
              <a:off x="6301776" y="2284535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CB18FD-DD77-6934-2912-69A68C282EB7}"/>
                </a:ext>
              </a:extLst>
            </p:cNvPr>
            <p:cNvSpPr txBox="1"/>
            <p:nvPr/>
          </p:nvSpPr>
          <p:spPr>
            <a:xfrm>
              <a:off x="7776835" y="2314179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10CCA90-411A-EFAA-433F-07344F8034AA}"/>
                </a:ext>
              </a:extLst>
            </p:cNvPr>
            <p:cNvSpPr/>
            <p:nvPr/>
          </p:nvSpPr>
          <p:spPr>
            <a:xfrm>
              <a:off x="7765724" y="1967495"/>
              <a:ext cx="401014" cy="16722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B07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Li-ion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29D539B-4113-7866-448E-9B3D1517D308}"/>
                </a:ext>
              </a:extLst>
            </p:cNvPr>
            <p:cNvSpPr/>
            <p:nvPr/>
          </p:nvSpPr>
          <p:spPr>
            <a:xfrm rot="16200000">
              <a:off x="3736002" y="1912652"/>
              <a:ext cx="229455" cy="12638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4E79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PSH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E720D4C-5514-13DD-C424-E3A90D585693}"/>
                </a:ext>
              </a:extLst>
            </p:cNvPr>
            <p:cNvSpPr/>
            <p:nvPr/>
          </p:nvSpPr>
          <p:spPr>
            <a:xfrm rot="16200000">
              <a:off x="3871748" y="1978775"/>
              <a:ext cx="370168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157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0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Gravity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1179D79-639A-C589-68B5-AA9BA906D300}"/>
                </a:ext>
              </a:extLst>
            </p:cNvPr>
            <p:cNvSpPr/>
            <p:nvPr/>
          </p:nvSpPr>
          <p:spPr>
            <a:xfrm rot="16200000">
              <a:off x="3531428" y="1684126"/>
              <a:ext cx="219127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9A1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RFB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D3C9795-CB71-7974-E5C6-F79541F8B33A}"/>
                </a:ext>
              </a:extLst>
            </p:cNvPr>
            <p:cNvSpPr/>
            <p:nvPr/>
          </p:nvSpPr>
          <p:spPr>
            <a:xfrm rot="16200000">
              <a:off x="4050976" y="2010444"/>
              <a:ext cx="423914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F28E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Thermal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BF4610A-094F-1FC1-2E60-F21826704709}"/>
                </a:ext>
              </a:extLst>
            </p:cNvPr>
            <p:cNvSpPr/>
            <p:nvPr/>
          </p:nvSpPr>
          <p:spPr>
            <a:xfrm rot="16200000">
              <a:off x="4317103" y="2246292"/>
              <a:ext cx="308864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6B7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CAES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10F6FCC-0F09-15E6-77E8-B7A25ED3DAD8}"/>
                </a:ext>
              </a:extLst>
            </p:cNvPr>
            <p:cNvSpPr/>
            <p:nvPr/>
          </p:nvSpPr>
          <p:spPr>
            <a:xfrm rot="16200000">
              <a:off x="4506177" y="2570401"/>
              <a:ext cx="348190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BAB0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M-Air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6807E86-DBB6-FB1C-BB0E-3E14AFA19875}"/>
                </a:ext>
              </a:extLst>
            </p:cNvPr>
            <p:cNvSpPr/>
            <p:nvPr/>
          </p:nvSpPr>
          <p:spPr>
            <a:xfrm>
              <a:off x="3881505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A5DD454-C781-D869-385E-AD808A1F634B}"/>
                </a:ext>
              </a:extLst>
            </p:cNvPr>
            <p:cNvSpPr/>
            <p:nvPr/>
          </p:nvSpPr>
          <p:spPr>
            <a:xfrm>
              <a:off x="3881505" y="3659872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933A69-342F-5FD5-FAAB-DFDC103883FF}"/>
                </a:ext>
              </a:extLst>
            </p:cNvPr>
            <p:cNvSpPr txBox="1"/>
            <p:nvPr/>
          </p:nvSpPr>
          <p:spPr>
            <a:xfrm>
              <a:off x="8391912" y="2311910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1C84DE0-7D05-810C-32C5-1846F7772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0587" y="2130361"/>
              <a:ext cx="175137" cy="370168"/>
            </a:xfrm>
            <a:prstGeom prst="line">
              <a:avLst/>
            </a:prstGeom>
            <a:ln w="28575">
              <a:solidFill>
                <a:srgbClr val="B07A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0849AEC-A703-BCF7-757A-2C32D2D54EEE}"/>
                </a:ext>
              </a:extLst>
            </p:cNvPr>
            <p:cNvSpPr/>
            <p:nvPr/>
          </p:nvSpPr>
          <p:spPr>
            <a:xfrm>
              <a:off x="3688150" y="837734"/>
              <a:ext cx="401014" cy="16722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B07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Li-ion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C84F1BC-2ED3-1336-B9BB-7EE2C38AD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1995" y="905079"/>
              <a:ext cx="185882" cy="170188"/>
            </a:xfrm>
            <a:prstGeom prst="line">
              <a:avLst/>
            </a:prstGeom>
            <a:ln w="28575">
              <a:solidFill>
                <a:srgbClr val="B07A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A66100-67DE-71A6-3B85-CB2CE0C04B7D}"/>
                </a:ext>
              </a:extLst>
            </p:cNvPr>
            <p:cNvSpPr txBox="1"/>
            <p:nvPr/>
          </p:nvSpPr>
          <p:spPr>
            <a:xfrm>
              <a:off x="5381867" y="820528"/>
              <a:ext cx="1493123" cy="295466"/>
            </a:xfrm>
            <a:prstGeom prst="rect">
              <a:avLst/>
            </a:prstGeom>
            <a:noFill/>
          </p:spPr>
          <p:txBody>
            <a:bodyPr wrap="square" lIns="9144" tIns="9144" rIns="9144" bIns="9144" rtlCol="0">
              <a:spAutoFit/>
            </a:bodyPr>
            <a:lstStyle/>
            <a:p>
              <a:pPr algn="ctr"/>
              <a:r>
                <a:rPr lang="en-US" sz="900">
                  <a:latin typeface="Avenir LT Std 55 Roman" panose="020B0503020203020204" pitchFamily="34" charset="0"/>
                </a:rPr>
                <a:t>* Mid-duration storage is not cost competitive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8BA37D2-49E5-1699-B7B9-5D9C40031884}"/>
                </a:ext>
              </a:extLst>
            </p:cNvPr>
            <p:cNvSpPr/>
            <p:nvPr/>
          </p:nvSpPr>
          <p:spPr>
            <a:xfrm>
              <a:off x="7935090" y="2753412"/>
              <a:ext cx="601132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  <p:sp>
          <p:nvSpPr>
            <p:cNvPr id="1024" name="Rectangle: Rounded Corners 1023">
              <a:extLst>
                <a:ext uri="{FF2B5EF4-FFF2-40B4-BE49-F238E27FC236}">
                  <a16:creationId xmlns:a16="http://schemas.microsoft.com/office/drawing/2014/main" id="{E2E3C5D8-7D42-7152-972E-B68769ED3CCA}"/>
                </a:ext>
              </a:extLst>
            </p:cNvPr>
            <p:cNvSpPr/>
            <p:nvPr/>
          </p:nvSpPr>
          <p:spPr>
            <a:xfrm>
              <a:off x="5964122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025" name="Rectangle: Rounded Corners 1024">
              <a:extLst>
                <a:ext uri="{FF2B5EF4-FFF2-40B4-BE49-F238E27FC236}">
                  <a16:creationId xmlns:a16="http://schemas.microsoft.com/office/drawing/2014/main" id="{CCFB183D-85A1-EC05-0EF2-AD35BD5FD105}"/>
                </a:ext>
              </a:extLst>
            </p:cNvPr>
            <p:cNvSpPr/>
            <p:nvPr/>
          </p:nvSpPr>
          <p:spPr>
            <a:xfrm>
              <a:off x="5964122" y="3659872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1027" name="Rectangle: Rounded Corners 1026">
              <a:extLst>
                <a:ext uri="{FF2B5EF4-FFF2-40B4-BE49-F238E27FC236}">
                  <a16:creationId xmlns:a16="http://schemas.microsoft.com/office/drawing/2014/main" id="{D76EB094-5D50-2714-6BB1-7EBFF9743CA9}"/>
                </a:ext>
              </a:extLst>
            </p:cNvPr>
            <p:cNvSpPr/>
            <p:nvPr/>
          </p:nvSpPr>
          <p:spPr>
            <a:xfrm>
              <a:off x="8050721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029" name="Rectangle: Rounded Corners 1028">
              <a:extLst>
                <a:ext uri="{FF2B5EF4-FFF2-40B4-BE49-F238E27FC236}">
                  <a16:creationId xmlns:a16="http://schemas.microsoft.com/office/drawing/2014/main" id="{A5128B7E-3445-E759-733B-5856E5DFCEF2}"/>
                </a:ext>
              </a:extLst>
            </p:cNvPr>
            <p:cNvSpPr/>
            <p:nvPr/>
          </p:nvSpPr>
          <p:spPr>
            <a:xfrm>
              <a:off x="8050721" y="3659872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1031" name="Rectangle: Rounded Corners 1030">
              <a:extLst>
                <a:ext uri="{FF2B5EF4-FFF2-40B4-BE49-F238E27FC236}">
                  <a16:creationId xmlns:a16="http://schemas.microsoft.com/office/drawing/2014/main" id="{1146553E-0A64-7585-5955-2A8E00436F1C}"/>
                </a:ext>
              </a:extLst>
            </p:cNvPr>
            <p:cNvSpPr/>
            <p:nvPr/>
          </p:nvSpPr>
          <p:spPr>
            <a:xfrm>
              <a:off x="1888040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032" name="Rectangle: Rounded Corners 1031">
              <a:extLst>
                <a:ext uri="{FF2B5EF4-FFF2-40B4-BE49-F238E27FC236}">
                  <a16:creationId xmlns:a16="http://schemas.microsoft.com/office/drawing/2014/main" id="{252A6A0D-BF05-DA2B-ACD5-9ABE3FF9F938}"/>
                </a:ext>
              </a:extLst>
            </p:cNvPr>
            <p:cNvSpPr/>
            <p:nvPr/>
          </p:nvSpPr>
          <p:spPr>
            <a:xfrm>
              <a:off x="1888040" y="3659872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1033" name="Rectangle: Rounded Corners 1032">
              <a:extLst>
                <a:ext uri="{FF2B5EF4-FFF2-40B4-BE49-F238E27FC236}">
                  <a16:creationId xmlns:a16="http://schemas.microsoft.com/office/drawing/2014/main" id="{0FA3D967-8A1E-92B2-5AD1-01BC256A8A9E}"/>
                </a:ext>
              </a:extLst>
            </p:cNvPr>
            <p:cNvSpPr/>
            <p:nvPr/>
          </p:nvSpPr>
          <p:spPr>
            <a:xfrm>
              <a:off x="5848491" y="2753412"/>
              <a:ext cx="601132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  <p:sp>
          <p:nvSpPr>
            <p:cNvPr id="1034" name="Rectangle: Rounded Corners 1033">
              <a:extLst>
                <a:ext uri="{FF2B5EF4-FFF2-40B4-BE49-F238E27FC236}">
                  <a16:creationId xmlns:a16="http://schemas.microsoft.com/office/drawing/2014/main" id="{92D052CD-1E16-715D-4BF1-84B19D551259}"/>
                </a:ext>
              </a:extLst>
            </p:cNvPr>
            <p:cNvSpPr/>
            <p:nvPr/>
          </p:nvSpPr>
          <p:spPr>
            <a:xfrm rot="16200000">
              <a:off x="1644600" y="1892927"/>
              <a:ext cx="229455" cy="12638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4E79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PSH</a:t>
              </a:r>
            </a:p>
          </p:txBody>
        </p:sp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19BEBF9A-E6E3-FC04-AFE5-B1BB8CFDB4F9}"/>
                </a:ext>
              </a:extLst>
            </p:cNvPr>
            <p:cNvSpPr/>
            <p:nvPr/>
          </p:nvSpPr>
          <p:spPr>
            <a:xfrm rot="16200000">
              <a:off x="1780346" y="1955256"/>
              <a:ext cx="370168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157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0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Gravity</a:t>
              </a:r>
            </a:p>
          </p:txBody>
        </p:sp>
        <p:sp>
          <p:nvSpPr>
            <p:cNvPr id="1036" name="Rectangle: Rounded Corners 1035">
              <a:extLst>
                <a:ext uri="{FF2B5EF4-FFF2-40B4-BE49-F238E27FC236}">
                  <a16:creationId xmlns:a16="http://schemas.microsoft.com/office/drawing/2014/main" id="{46508FEC-1ADE-F749-5863-046AB0D366BD}"/>
                </a:ext>
              </a:extLst>
            </p:cNvPr>
            <p:cNvSpPr/>
            <p:nvPr/>
          </p:nvSpPr>
          <p:spPr>
            <a:xfrm rot="16200000">
              <a:off x="1440026" y="1561961"/>
              <a:ext cx="219127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9A1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RFB</a:t>
              </a:r>
            </a:p>
          </p:txBody>
        </p:sp>
        <p:sp>
          <p:nvSpPr>
            <p:cNvPr id="1037" name="Rectangle: Rounded Corners 1036">
              <a:extLst>
                <a:ext uri="{FF2B5EF4-FFF2-40B4-BE49-F238E27FC236}">
                  <a16:creationId xmlns:a16="http://schemas.microsoft.com/office/drawing/2014/main" id="{077DCDC0-1C0D-DE1D-A24A-B87D9E015A01}"/>
                </a:ext>
              </a:extLst>
            </p:cNvPr>
            <p:cNvSpPr/>
            <p:nvPr/>
          </p:nvSpPr>
          <p:spPr>
            <a:xfrm rot="16200000">
              <a:off x="1959574" y="1884483"/>
              <a:ext cx="423914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F28E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Thermal</a:t>
              </a:r>
            </a:p>
          </p:txBody>
        </p:sp>
        <p:sp>
          <p:nvSpPr>
            <p:cNvPr id="1038" name="Rectangle: Rounded Corners 1037">
              <a:extLst>
                <a:ext uri="{FF2B5EF4-FFF2-40B4-BE49-F238E27FC236}">
                  <a16:creationId xmlns:a16="http://schemas.microsoft.com/office/drawing/2014/main" id="{C42CE7E1-5242-AD7A-844E-AABDEF65222C}"/>
                </a:ext>
              </a:extLst>
            </p:cNvPr>
            <p:cNvSpPr/>
            <p:nvPr/>
          </p:nvSpPr>
          <p:spPr>
            <a:xfrm rot="16200000">
              <a:off x="2230374" y="2238828"/>
              <a:ext cx="308864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6B7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CAES</a:t>
              </a:r>
            </a:p>
          </p:txBody>
        </p:sp>
        <p:sp>
          <p:nvSpPr>
            <p:cNvPr id="1039" name="Rectangle: Rounded Corners 1038">
              <a:extLst>
                <a:ext uri="{FF2B5EF4-FFF2-40B4-BE49-F238E27FC236}">
                  <a16:creationId xmlns:a16="http://schemas.microsoft.com/office/drawing/2014/main" id="{401AF61C-305A-F4E0-FC62-3CB74989664F}"/>
                </a:ext>
              </a:extLst>
            </p:cNvPr>
            <p:cNvSpPr/>
            <p:nvPr/>
          </p:nvSpPr>
          <p:spPr>
            <a:xfrm rot="16200000">
              <a:off x="2410981" y="2538413"/>
              <a:ext cx="348190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BAB0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M-Air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44C479-0A80-3870-9E25-F76E70797396}"/>
              </a:ext>
            </a:extLst>
          </p:cNvPr>
          <p:cNvCxnSpPr>
            <a:cxnSpLocks/>
          </p:cNvCxnSpPr>
          <p:nvPr/>
        </p:nvCxnSpPr>
        <p:spPr>
          <a:xfrm>
            <a:off x="3888657" y="1586561"/>
            <a:ext cx="854808" cy="7275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98BE19-D902-7868-3453-558AB05EC074}"/>
              </a:ext>
            </a:extLst>
          </p:cNvPr>
          <p:cNvSpPr txBox="1"/>
          <p:nvPr/>
        </p:nvSpPr>
        <p:spPr>
          <a:xfrm>
            <a:off x="4065365" y="1554304"/>
            <a:ext cx="78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>
                <a:solidFill>
                  <a:schemeClr val="accent1"/>
                </a:solidFill>
                <a:latin typeface="Avenir LT Std 55 Roman" panose="020B0503020203020204" pitchFamily="34" charset="0"/>
              </a:rPr>
              <a:t>System Cost Reduction</a:t>
            </a:r>
          </a:p>
        </p:txBody>
      </p:sp>
      <p:pic>
        <p:nvPicPr>
          <p:cNvPr id="7176" name="Picture 4">
            <a:extLst>
              <a:ext uri="{FF2B5EF4-FFF2-40B4-BE49-F238E27FC236}">
                <a16:creationId xmlns:a16="http://schemas.microsoft.com/office/drawing/2014/main" id="{2F148C15-0B7C-4E29-94E3-7373C9C3C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r="86609"/>
          <a:stretch/>
        </p:blipFill>
        <p:spPr bwMode="auto">
          <a:xfrm>
            <a:off x="250892" y="321069"/>
            <a:ext cx="1190746" cy="622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884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ACD83B9-6358-498A-610D-8EB599B664F9}"/>
              </a:ext>
            </a:extLst>
          </p:cNvPr>
          <p:cNvGrpSpPr/>
          <p:nvPr/>
        </p:nvGrpSpPr>
        <p:grpSpPr>
          <a:xfrm>
            <a:off x="24714" y="169390"/>
            <a:ext cx="9054326" cy="6602113"/>
            <a:chOff x="24714" y="169390"/>
            <a:chExt cx="9054326" cy="6602113"/>
          </a:xfrm>
        </p:grpSpPr>
        <p:pic>
          <p:nvPicPr>
            <p:cNvPr id="29" name="Picture 28" descr="A picture containing text, screenshot, diagram, colorfulness&#10;&#10;Description automatically generated">
              <a:extLst>
                <a:ext uri="{FF2B5EF4-FFF2-40B4-BE49-F238E27FC236}">
                  <a16:creationId xmlns:a16="http://schemas.microsoft.com/office/drawing/2014/main" id="{92BC7406-3BF8-56A8-D777-C84E53AB4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14" y="169390"/>
              <a:ext cx="9054326" cy="6602113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A873AB5-A3DF-629A-533A-060D14DAB542}"/>
                </a:ext>
              </a:extLst>
            </p:cNvPr>
            <p:cNvGrpSpPr/>
            <p:nvPr/>
          </p:nvGrpSpPr>
          <p:grpSpPr>
            <a:xfrm>
              <a:off x="1504299" y="1109642"/>
              <a:ext cx="6856665" cy="3870129"/>
              <a:chOff x="1636974" y="960865"/>
              <a:chExt cx="6711639" cy="3856402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10CCA90-411A-EFAA-433F-07344F8034AA}"/>
                  </a:ext>
                </a:extLst>
              </p:cNvPr>
              <p:cNvSpPr/>
              <p:nvPr/>
            </p:nvSpPr>
            <p:spPr>
              <a:xfrm>
                <a:off x="7572194" y="2066000"/>
                <a:ext cx="401014" cy="16722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B07A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Li-ion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929D539B-4113-7866-448E-9B3D1517D308}"/>
                  </a:ext>
                </a:extLst>
              </p:cNvPr>
              <p:cNvSpPr/>
              <p:nvPr/>
            </p:nvSpPr>
            <p:spPr>
              <a:xfrm rot="16200000">
                <a:off x="3870991" y="2037808"/>
                <a:ext cx="290634" cy="133231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4E79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PSH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E720D4C-5514-13DD-C424-E3A90D585693}"/>
                  </a:ext>
                </a:extLst>
              </p:cNvPr>
              <p:cNvSpPr/>
              <p:nvPr/>
            </p:nvSpPr>
            <p:spPr>
              <a:xfrm rot="16200000">
                <a:off x="3539404" y="2085399"/>
                <a:ext cx="423915" cy="13323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E157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0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Gravity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91179D79-639A-C589-68B5-AA9BA906D300}"/>
                  </a:ext>
                </a:extLst>
              </p:cNvPr>
              <p:cNvSpPr/>
              <p:nvPr/>
            </p:nvSpPr>
            <p:spPr>
              <a:xfrm rot="16200000">
                <a:off x="3306209" y="1643503"/>
                <a:ext cx="370169" cy="13497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59A1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RFB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D3C9795-CB71-7974-E5C6-F79541F8B33A}"/>
                  </a:ext>
                </a:extLst>
              </p:cNvPr>
              <p:cNvSpPr/>
              <p:nvPr/>
            </p:nvSpPr>
            <p:spPr>
              <a:xfrm rot="16200000">
                <a:off x="4294659" y="2160421"/>
                <a:ext cx="524769" cy="13323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F28E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Thermal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CBF4610A-094F-1FC1-2E60-F21826704709}"/>
                  </a:ext>
                </a:extLst>
              </p:cNvPr>
              <p:cNvSpPr/>
              <p:nvPr/>
            </p:nvSpPr>
            <p:spPr>
              <a:xfrm rot="16200000">
                <a:off x="4070513" y="2342103"/>
                <a:ext cx="423916" cy="13323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76B7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CAES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210F6FCC-0F09-15E6-77E8-B7A25ED3DAD8}"/>
                  </a:ext>
                </a:extLst>
              </p:cNvPr>
              <p:cNvSpPr/>
              <p:nvPr/>
            </p:nvSpPr>
            <p:spPr>
              <a:xfrm rot="16200000">
                <a:off x="4637011" y="2662260"/>
                <a:ext cx="348190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BAB0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M-Air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6807E86-DBB6-FB1C-BB0E-3E14AFA19875}"/>
                  </a:ext>
                </a:extLst>
              </p:cNvPr>
              <p:cNvSpPr/>
              <p:nvPr/>
            </p:nvSpPr>
            <p:spPr>
              <a:xfrm>
                <a:off x="3881505" y="4613290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DA5DD454-C781-D869-385E-AD808A1F634B}"/>
                  </a:ext>
                </a:extLst>
              </p:cNvPr>
              <p:cNvSpPr/>
              <p:nvPr/>
            </p:nvSpPr>
            <p:spPr>
              <a:xfrm>
                <a:off x="3881505" y="3659872"/>
                <a:ext cx="371563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649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Wind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1C84DE0-7D05-810C-32C5-1846F77726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97057" y="2228867"/>
                <a:ext cx="175137" cy="370168"/>
              </a:xfrm>
              <a:prstGeom prst="line">
                <a:avLst/>
              </a:prstGeom>
              <a:ln w="28575">
                <a:solidFill>
                  <a:srgbClr val="B07AA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70849AEC-A703-BCF7-757A-2C32D2D54EEE}"/>
                  </a:ext>
                </a:extLst>
              </p:cNvPr>
              <p:cNvSpPr/>
              <p:nvPr/>
            </p:nvSpPr>
            <p:spPr>
              <a:xfrm>
                <a:off x="3446237" y="960865"/>
                <a:ext cx="401014" cy="16722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B07A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Li-ion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C84F1BC-2ED3-1336-B9BB-7EE2C38ADD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6490" y="1121652"/>
                <a:ext cx="123403" cy="175195"/>
              </a:xfrm>
              <a:prstGeom prst="line">
                <a:avLst/>
              </a:prstGeom>
              <a:ln w="28575">
                <a:solidFill>
                  <a:srgbClr val="B07AA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D8BA37D2-49E5-1699-B7B9-5D9C40031884}"/>
                  </a:ext>
                </a:extLst>
              </p:cNvPr>
              <p:cNvSpPr/>
              <p:nvPr/>
            </p:nvSpPr>
            <p:spPr>
              <a:xfrm>
                <a:off x="7747481" y="2884232"/>
                <a:ext cx="601132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9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Hydrogen</a:t>
                </a:r>
              </a:p>
            </p:txBody>
          </p:sp>
          <p:sp>
            <p:nvSpPr>
              <p:cNvPr id="1024" name="Rectangle: Rounded Corners 1023">
                <a:extLst>
                  <a:ext uri="{FF2B5EF4-FFF2-40B4-BE49-F238E27FC236}">
                    <a16:creationId xmlns:a16="http://schemas.microsoft.com/office/drawing/2014/main" id="{E2E3C5D8-7D42-7152-972E-B68769ED3CCA}"/>
                  </a:ext>
                </a:extLst>
              </p:cNvPr>
              <p:cNvSpPr/>
              <p:nvPr/>
            </p:nvSpPr>
            <p:spPr>
              <a:xfrm>
                <a:off x="5964122" y="4613290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1025" name="Rectangle: Rounded Corners 1024">
                <a:extLst>
                  <a:ext uri="{FF2B5EF4-FFF2-40B4-BE49-F238E27FC236}">
                    <a16:creationId xmlns:a16="http://schemas.microsoft.com/office/drawing/2014/main" id="{CCFB183D-85A1-EC05-0EF2-AD35BD5FD105}"/>
                  </a:ext>
                </a:extLst>
              </p:cNvPr>
              <p:cNvSpPr/>
              <p:nvPr/>
            </p:nvSpPr>
            <p:spPr>
              <a:xfrm>
                <a:off x="5964122" y="3659872"/>
                <a:ext cx="371563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649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Wind</a:t>
                </a:r>
              </a:p>
            </p:txBody>
          </p:sp>
          <p:sp>
            <p:nvSpPr>
              <p:cNvPr id="1027" name="Rectangle: Rounded Corners 1026">
                <a:extLst>
                  <a:ext uri="{FF2B5EF4-FFF2-40B4-BE49-F238E27FC236}">
                    <a16:creationId xmlns:a16="http://schemas.microsoft.com/office/drawing/2014/main" id="{D76EB094-5D50-2714-6BB1-7EBFF9743CA9}"/>
                  </a:ext>
                </a:extLst>
              </p:cNvPr>
              <p:cNvSpPr/>
              <p:nvPr/>
            </p:nvSpPr>
            <p:spPr>
              <a:xfrm>
                <a:off x="7858893" y="4613290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1029" name="Rectangle: Rounded Corners 1028">
                <a:extLst>
                  <a:ext uri="{FF2B5EF4-FFF2-40B4-BE49-F238E27FC236}">
                    <a16:creationId xmlns:a16="http://schemas.microsoft.com/office/drawing/2014/main" id="{A5128B7E-3445-E759-733B-5856E5DFCEF2}"/>
                  </a:ext>
                </a:extLst>
              </p:cNvPr>
              <p:cNvSpPr/>
              <p:nvPr/>
            </p:nvSpPr>
            <p:spPr>
              <a:xfrm>
                <a:off x="7846908" y="3698981"/>
                <a:ext cx="371563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649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Wind</a:t>
                </a:r>
              </a:p>
            </p:txBody>
          </p:sp>
          <p:sp>
            <p:nvSpPr>
              <p:cNvPr id="1031" name="Rectangle: Rounded Corners 1030">
                <a:extLst>
                  <a:ext uri="{FF2B5EF4-FFF2-40B4-BE49-F238E27FC236}">
                    <a16:creationId xmlns:a16="http://schemas.microsoft.com/office/drawing/2014/main" id="{1146553E-0A64-7585-5955-2A8E00436F1C}"/>
                  </a:ext>
                </a:extLst>
              </p:cNvPr>
              <p:cNvSpPr/>
              <p:nvPr/>
            </p:nvSpPr>
            <p:spPr>
              <a:xfrm>
                <a:off x="1888040" y="4613290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1032" name="Rectangle: Rounded Corners 1031">
                <a:extLst>
                  <a:ext uri="{FF2B5EF4-FFF2-40B4-BE49-F238E27FC236}">
                    <a16:creationId xmlns:a16="http://schemas.microsoft.com/office/drawing/2014/main" id="{252A6A0D-BF05-DA2B-ACD5-9ABE3FF9F938}"/>
                  </a:ext>
                </a:extLst>
              </p:cNvPr>
              <p:cNvSpPr/>
              <p:nvPr/>
            </p:nvSpPr>
            <p:spPr>
              <a:xfrm>
                <a:off x="1888040" y="3659872"/>
                <a:ext cx="371563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649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Wind</a:t>
                </a:r>
              </a:p>
            </p:txBody>
          </p:sp>
          <p:sp>
            <p:nvSpPr>
              <p:cNvPr id="1033" name="Rectangle: Rounded Corners 1032">
                <a:extLst>
                  <a:ext uri="{FF2B5EF4-FFF2-40B4-BE49-F238E27FC236}">
                    <a16:creationId xmlns:a16="http://schemas.microsoft.com/office/drawing/2014/main" id="{0FA3D967-8A1E-92B2-5AD1-01BC256A8A9E}"/>
                  </a:ext>
                </a:extLst>
              </p:cNvPr>
              <p:cNvSpPr/>
              <p:nvPr/>
            </p:nvSpPr>
            <p:spPr>
              <a:xfrm>
                <a:off x="5848491" y="2753412"/>
                <a:ext cx="601132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9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Hydrogen</a:t>
                </a:r>
              </a:p>
            </p:txBody>
          </p:sp>
          <p:sp>
            <p:nvSpPr>
              <p:cNvPr id="1034" name="Rectangle: Rounded Corners 1033">
                <a:extLst>
                  <a:ext uri="{FF2B5EF4-FFF2-40B4-BE49-F238E27FC236}">
                    <a16:creationId xmlns:a16="http://schemas.microsoft.com/office/drawing/2014/main" id="{92D052CD-1E16-715D-4BF1-84B19D551259}"/>
                  </a:ext>
                </a:extLst>
              </p:cNvPr>
              <p:cNvSpPr/>
              <p:nvPr/>
            </p:nvSpPr>
            <p:spPr>
              <a:xfrm rot="16200000">
                <a:off x="1982715" y="1987914"/>
                <a:ext cx="229455" cy="12638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4E79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PSH</a:t>
                </a:r>
              </a:p>
            </p:txBody>
          </p:sp>
          <p:sp>
            <p:nvSpPr>
              <p:cNvPr id="1035" name="Rectangle: Rounded Corners 1034">
                <a:extLst>
                  <a:ext uri="{FF2B5EF4-FFF2-40B4-BE49-F238E27FC236}">
                    <a16:creationId xmlns:a16="http://schemas.microsoft.com/office/drawing/2014/main" id="{19BEBF9A-E6E3-FC04-AFE5-B1BB8CFDB4F9}"/>
                  </a:ext>
                </a:extLst>
              </p:cNvPr>
              <p:cNvSpPr/>
              <p:nvPr/>
            </p:nvSpPr>
            <p:spPr>
              <a:xfrm rot="16200000">
                <a:off x="1719868" y="2066075"/>
                <a:ext cx="370168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E157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0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Gravity</a:t>
                </a:r>
              </a:p>
            </p:txBody>
          </p:sp>
          <p:sp>
            <p:nvSpPr>
              <p:cNvPr id="1036" name="Rectangle: Rounded Corners 1035">
                <a:extLst>
                  <a:ext uri="{FF2B5EF4-FFF2-40B4-BE49-F238E27FC236}">
                    <a16:creationId xmlns:a16="http://schemas.microsoft.com/office/drawing/2014/main" id="{46508FEC-1ADE-F749-5863-046AB0D366BD}"/>
                  </a:ext>
                </a:extLst>
              </p:cNvPr>
              <p:cNvSpPr/>
              <p:nvPr/>
            </p:nvSpPr>
            <p:spPr>
              <a:xfrm rot="16200000">
                <a:off x="1590604" y="1574561"/>
                <a:ext cx="219127" cy="12638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59A1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RFB</a:t>
                </a:r>
              </a:p>
            </p:txBody>
          </p:sp>
          <p:sp>
            <p:nvSpPr>
              <p:cNvPr id="1037" name="Rectangle: Rounded Corners 1036">
                <a:extLst>
                  <a:ext uri="{FF2B5EF4-FFF2-40B4-BE49-F238E27FC236}">
                    <a16:creationId xmlns:a16="http://schemas.microsoft.com/office/drawing/2014/main" id="{077DCDC0-1C0D-DE1D-A24A-B87D9E015A01}"/>
                  </a:ext>
                </a:extLst>
              </p:cNvPr>
              <p:cNvSpPr/>
              <p:nvPr/>
            </p:nvSpPr>
            <p:spPr>
              <a:xfrm rot="16200000">
                <a:off x="2274055" y="1933736"/>
                <a:ext cx="423914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F28E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Thermal</a:t>
                </a:r>
              </a:p>
            </p:txBody>
          </p:sp>
          <p:sp>
            <p:nvSpPr>
              <p:cNvPr id="1038" name="Rectangle: Rounded Corners 1037">
                <a:extLst>
                  <a:ext uri="{FF2B5EF4-FFF2-40B4-BE49-F238E27FC236}">
                    <a16:creationId xmlns:a16="http://schemas.microsoft.com/office/drawing/2014/main" id="{C42CE7E1-5242-AD7A-844E-AABDEF65222C}"/>
                  </a:ext>
                </a:extLst>
              </p:cNvPr>
              <p:cNvSpPr/>
              <p:nvPr/>
            </p:nvSpPr>
            <p:spPr>
              <a:xfrm rot="16200000">
                <a:off x="2133609" y="2337333"/>
                <a:ext cx="308864" cy="12638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76B7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CAES</a:t>
                </a:r>
              </a:p>
            </p:txBody>
          </p:sp>
          <p:sp>
            <p:nvSpPr>
              <p:cNvPr id="1039" name="Rectangle: Rounded Corners 1038">
                <a:extLst>
                  <a:ext uri="{FF2B5EF4-FFF2-40B4-BE49-F238E27FC236}">
                    <a16:creationId xmlns:a16="http://schemas.microsoft.com/office/drawing/2014/main" id="{401AF61C-305A-F4E0-FC62-3CB74989664F}"/>
                  </a:ext>
                </a:extLst>
              </p:cNvPr>
              <p:cNvSpPr/>
              <p:nvPr/>
            </p:nvSpPr>
            <p:spPr>
              <a:xfrm rot="16200000">
                <a:off x="2507223" y="2606993"/>
                <a:ext cx="348190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BAB0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M-Air</a:t>
                </a:r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F44C479-0A80-3870-9E25-F76E70797396}"/>
                </a:ext>
              </a:extLst>
            </p:cNvPr>
            <p:cNvCxnSpPr>
              <a:cxnSpLocks/>
            </p:cNvCxnSpPr>
            <p:nvPr/>
          </p:nvCxnSpPr>
          <p:spPr>
            <a:xfrm>
              <a:off x="3551620" y="1316831"/>
              <a:ext cx="1300289" cy="63864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98BE19-D902-7868-3453-558AB05EC074}"/>
                </a:ext>
              </a:extLst>
            </p:cNvPr>
            <p:cNvSpPr txBox="1"/>
            <p:nvPr/>
          </p:nvSpPr>
          <p:spPr>
            <a:xfrm>
              <a:off x="3959647" y="1149011"/>
              <a:ext cx="7873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accent1"/>
                  </a:solidFill>
                  <a:latin typeface="Avenir LT Std 55 Roman" panose="020B0503020203020204" pitchFamily="34" charset="0"/>
                </a:rPr>
                <a:t>Energy Cost Reduction</a:t>
              </a:r>
            </a:p>
          </p:txBody>
        </p:sp>
        <p:sp>
          <p:nvSpPr>
            <p:cNvPr id="35" name="Rectangle: Rounded Corners 1032">
              <a:extLst>
                <a:ext uri="{FF2B5EF4-FFF2-40B4-BE49-F238E27FC236}">
                  <a16:creationId xmlns:a16="http://schemas.microsoft.com/office/drawing/2014/main" id="{BA8FD2FC-A9C5-5B32-4C35-892F434ACE9E}"/>
                </a:ext>
              </a:extLst>
            </p:cNvPr>
            <p:cNvSpPr/>
            <p:nvPr/>
          </p:nvSpPr>
          <p:spPr>
            <a:xfrm rot="5400000" flipV="1">
              <a:off x="2484491" y="3017747"/>
              <a:ext cx="595069" cy="12912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  <p:sp>
          <p:nvSpPr>
            <p:cNvPr id="36" name="Rectangle: Rounded Corners 7">
              <a:extLst>
                <a:ext uri="{FF2B5EF4-FFF2-40B4-BE49-F238E27FC236}">
                  <a16:creationId xmlns:a16="http://schemas.microsoft.com/office/drawing/2014/main" id="{956488EB-7235-9E3C-E497-3D1371484B73}"/>
                </a:ext>
              </a:extLst>
            </p:cNvPr>
            <p:cNvSpPr/>
            <p:nvPr/>
          </p:nvSpPr>
          <p:spPr>
            <a:xfrm rot="16200000">
              <a:off x="1188259" y="1468436"/>
              <a:ext cx="357627" cy="12607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B07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Li-ion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492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>
            <a:extLst>
              <a:ext uri="{FF2B5EF4-FFF2-40B4-BE49-F238E27FC236}">
                <a16:creationId xmlns:a16="http://schemas.microsoft.com/office/drawing/2014/main" id="{96CDB78F-0F69-7DC5-2EC6-CACBF8644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4550"/>
            <a:ext cx="9144000" cy="516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55C9896-A3BF-7186-78DB-8F3C8D56A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2080188" y="4113026"/>
            <a:ext cx="1559668" cy="3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8D51C55-4716-382A-CDCA-740437D89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3657249" y="4113026"/>
            <a:ext cx="1559668" cy="3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48086E-7ED8-0450-0B9D-CC913FA43C25}"/>
              </a:ext>
            </a:extLst>
          </p:cNvPr>
          <p:cNvSpPr/>
          <p:nvPr/>
        </p:nvSpPr>
        <p:spPr>
          <a:xfrm>
            <a:off x="2111375" y="2443646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D3B3DD-A241-BB17-E4D9-A765DF4168C2}"/>
              </a:ext>
            </a:extLst>
          </p:cNvPr>
          <p:cNvSpPr/>
          <p:nvPr/>
        </p:nvSpPr>
        <p:spPr>
          <a:xfrm>
            <a:off x="2121887" y="2591829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A8183F-42A5-84A4-ED7F-447F9B6A98CA}"/>
              </a:ext>
            </a:extLst>
          </p:cNvPr>
          <p:cNvSpPr/>
          <p:nvPr/>
        </p:nvSpPr>
        <p:spPr>
          <a:xfrm>
            <a:off x="5361673" y="2373414"/>
            <a:ext cx="131065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1FD009-39BD-B350-97B9-D372168B28B6}"/>
              </a:ext>
            </a:extLst>
          </p:cNvPr>
          <p:cNvSpPr/>
          <p:nvPr/>
        </p:nvSpPr>
        <p:spPr>
          <a:xfrm>
            <a:off x="2191066" y="5555000"/>
            <a:ext cx="291693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&quot;No&quot; Symbol 19">
            <a:extLst>
              <a:ext uri="{FF2B5EF4-FFF2-40B4-BE49-F238E27FC236}">
                <a16:creationId xmlns:a16="http://schemas.microsoft.com/office/drawing/2014/main" id="{E895033A-5AD1-3C33-CCCD-023C56E408C2}"/>
              </a:ext>
            </a:extLst>
          </p:cNvPr>
          <p:cNvSpPr/>
          <p:nvPr/>
        </p:nvSpPr>
        <p:spPr>
          <a:xfrm>
            <a:off x="2482266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&quot;No&quot; Symbol 20">
            <a:extLst>
              <a:ext uri="{FF2B5EF4-FFF2-40B4-BE49-F238E27FC236}">
                <a16:creationId xmlns:a16="http://schemas.microsoft.com/office/drawing/2014/main" id="{280A3D05-99E9-D3D8-BE11-1BC71926549F}"/>
              </a:ext>
            </a:extLst>
          </p:cNvPr>
          <p:cNvSpPr/>
          <p:nvPr/>
        </p:nvSpPr>
        <p:spPr>
          <a:xfrm>
            <a:off x="5669350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&quot;No&quot; Symbol 21">
            <a:extLst>
              <a:ext uri="{FF2B5EF4-FFF2-40B4-BE49-F238E27FC236}">
                <a16:creationId xmlns:a16="http://schemas.microsoft.com/office/drawing/2014/main" id="{AE8649C3-31BB-72AC-6CAF-64F921B4B4F9}"/>
              </a:ext>
            </a:extLst>
          </p:cNvPr>
          <p:cNvSpPr/>
          <p:nvPr/>
        </p:nvSpPr>
        <p:spPr>
          <a:xfrm>
            <a:off x="248305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&quot;No&quot; Symbol 22">
            <a:extLst>
              <a:ext uri="{FF2B5EF4-FFF2-40B4-BE49-F238E27FC236}">
                <a16:creationId xmlns:a16="http://schemas.microsoft.com/office/drawing/2014/main" id="{505DAD27-CD69-6F0C-710D-C6C589F925D1}"/>
              </a:ext>
            </a:extLst>
          </p:cNvPr>
          <p:cNvSpPr/>
          <p:nvPr/>
        </p:nvSpPr>
        <p:spPr>
          <a:xfrm>
            <a:off x="408467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C0AA0-E1F4-3B66-EDF3-708366FF59C6}"/>
              </a:ext>
            </a:extLst>
          </p:cNvPr>
          <p:cNvSpPr txBox="1"/>
          <p:nvPr/>
        </p:nvSpPr>
        <p:spPr>
          <a:xfrm>
            <a:off x="6982800" y="3241669"/>
            <a:ext cx="1286957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000" dirty="0">
                <a:latin typeface="Avenir LT Std 55 Roman" panose="020B0503020203020204" pitchFamily="34" charset="0"/>
              </a:rPr>
              <a:t>Not present in least-cost system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B8779ED-E87E-41FA-F295-1E8C1EC6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267" y="3472470"/>
            <a:ext cx="1256675" cy="42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A5983D-D830-5BF6-8996-0C7C280F0C13}"/>
              </a:ext>
            </a:extLst>
          </p:cNvPr>
          <p:cNvCxnSpPr>
            <a:cxnSpLocks/>
          </p:cNvCxnSpPr>
          <p:nvPr/>
        </p:nvCxnSpPr>
        <p:spPr>
          <a:xfrm flipH="1" flipV="1">
            <a:off x="6074461" y="3882733"/>
            <a:ext cx="573" cy="1441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425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0154FE2-86E6-B2EA-9462-CCC181014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8931"/>
            <a:ext cx="9144000" cy="364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D3893B-CD6E-B0AC-8409-6FED7A44069F}"/>
              </a:ext>
            </a:extLst>
          </p:cNvPr>
          <p:cNvSpPr txBox="1"/>
          <p:nvPr/>
        </p:nvSpPr>
        <p:spPr>
          <a:xfrm>
            <a:off x="5355333" y="1849857"/>
            <a:ext cx="9274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LT Std 55 Roman" panose="020B0503020203020204" pitchFamily="34" charset="0"/>
              </a:rPr>
              <a:t>Li-ion and </a:t>
            </a:r>
            <a:r>
              <a:rPr lang="en-US" sz="1000" i="1" dirty="0">
                <a:latin typeface="Avenir LT Std 55 Roman" panose="020B0503020203020204" pitchFamily="34" charset="0"/>
              </a:rPr>
              <a:t>Storage X</a:t>
            </a:r>
            <a:r>
              <a:rPr lang="en-US" sz="1000" dirty="0">
                <a:latin typeface="Avenir LT Std 55 Roman" panose="020B0503020203020204" pitchFamily="34" charset="0"/>
              </a:rPr>
              <a:t> compete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B134CB6-7CBC-59D0-3BC2-07764B6D8ED8}"/>
              </a:ext>
            </a:extLst>
          </p:cNvPr>
          <p:cNvCxnSpPr>
            <a:cxnSpLocks/>
          </p:cNvCxnSpPr>
          <p:nvPr/>
        </p:nvCxnSpPr>
        <p:spPr>
          <a:xfrm>
            <a:off x="5580836" y="2403855"/>
            <a:ext cx="0" cy="2159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FA0FE3A-C4EC-AB35-A6C7-B511E0FD76F3}"/>
              </a:ext>
            </a:extLst>
          </p:cNvPr>
          <p:cNvCxnSpPr>
            <a:cxnSpLocks/>
          </p:cNvCxnSpPr>
          <p:nvPr/>
        </p:nvCxnSpPr>
        <p:spPr>
          <a:xfrm>
            <a:off x="6036365" y="2319130"/>
            <a:ext cx="246462" cy="4928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18F8C63-A47F-AFFF-357E-8A6FB493968A}"/>
              </a:ext>
            </a:extLst>
          </p:cNvPr>
          <p:cNvSpPr txBox="1"/>
          <p:nvPr/>
        </p:nvSpPr>
        <p:spPr>
          <a:xfrm>
            <a:off x="1786918" y="3155471"/>
            <a:ext cx="782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Li-ion + </a:t>
            </a:r>
            <a:r>
              <a:rPr lang="en-US" sz="10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79DE5-7344-55A8-036E-97FAA4070BDF}"/>
              </a:ext>
            </a:extLst>
          </p:cNvPr>
          <p:cNvSpPr txBox="1"/>
          <p:nvPr/>
        </p:nvSpPr>
        <p:spPr>
          <a:xfrm>
            <a:off x="1344936" y="3868485"/>
            <a:ext cx="773917" cy="400110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latin typeface="Avenir LT Std 55 Roman" panose="020B0503020203020204" pitchFamily="34" charset="0"/>
              </a:rPr>
              <a:t>only </a:t>
            </a:r>
            <a:r>
              <a:rPr lang="en-US" sz="1000" i="1" dirty="0">
                <a:latin typeface="Avenir LT Std 55 Roman" panose="020B0503020203020204" pitchFamily="34" charset="0"/>
              </a:rPr>
              <a:t>Storage X</a:t>
            </a:r>
            <a:endParaRPr lang="en-US" sz="1000" dirty="0">
              <a:latin typeface="Avenir LT Std 55 Roman" panose="020B05030202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A8EEA-A171-5846-2874-912715315AFC}"/>
              </a:ext>
            </a:extLst>
          </p:cNvPr>
          <p:cNvSpPr txBox="1"/>
          <p:nvPr/>
        </p:nvSpPr>
        <p:spPr>
          <a:xfrm>
            <a:off x="1545929" y="2715625"/>
            <a:ext cx="782875" cy="246221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pPr algn="r"/>
            <a:r>
              <a:rPr lang="en-US" sz="1000">
                <a:latin typeface="Avenir LT Std 55 Roman" panose="020B0503020203020204" pitchFamily="34" charset="0"/>
              </a:rPr>
              <a:t>only Li-ion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01D538-883A-47BE-A6FE-1422664D7E5B}"/>
              </a:ext>
            </a:extLst>
          </p:cNvPr>
          <p:cNvCxnSpPr>
            <a:cxnSpLocks/>
          </p:cNvCxnSpPr>
          <p:nvPr/>
        </p:nvCxnSpPr>
        <p:spPr>
          <a:xfrm>
            <a:off x="2376160" y="2811980"/>
            <a:ext cx="2930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13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FC84C5B-4EA7-BAF0-9A04-41F760BD7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799"/>
            <a:ext cx="91440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054799-2D0F-0C72-35B8-D656479D7246}"/>
              </a:ext>
            </a:extLst>
          </p:cNvPr>
          <p:cNvSpPr txBox="1"/>
          <p:nvPr/>
        </p:nvSpPr>
        <p:spPr>
          <a:xfrm>
            <a:off x="5832838" y="1973339"/>
            <a:ext cx="137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LT Std 55 Roman" panose="020B0503020203020204" pitchFamily="34" charset="0"/>
              </a:rPr>
              <a:t>Hydrogen and </a:t>
            </a:r>
            <a:r>
              <a:rPr lang="en-US" sz="1000" i="1" dirty="0">
                <a:latin typeface="Avenir LT Std 55 Roman" panose="020B0503020203020204" pitchFamily="34" charset="0"/>
              </a:rPr>
              <a:t>Storage X</a:t>
            </a:r>
            <a:r>
              <a:rPr lang="en-US" sz="1000" dirty="0">
                <a:latin typeface="Avenir LT Std 55 Roman" panose="020B0503020203020204" pitchFamily="34" charset="0"/>
              </a:rPr>
              <a:t> compete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2416C9-53FC-76BD-380E-5BE615A07D77}"/>
              </a:ext>
            </a:extLst>
          </p:cNvPr>
          <p:cNvCxnSpPr>
            <a:cxnSpLocks/>
          </p:cNvCxnSpPr>
          <p:nvPr/>
        </p:nvCxnSpPr>
        <p:spPr>
          <a:xfrm flipH="1">
            <a:off x="5890213" y="2373449"/>
            <a:ext cx="207657" cy="3458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86DA87-08E0-DECB-95F4-373557D38FB9}"/>
              </a:ext>
            </a:extLst>
          </p:cNvPr>
          <p:cNvCxnSpPr>
            <a:cxnSpLocks/>
          </p:cNvCxnSpPr>
          <p:nvPr/>
        </p:nvCxnSpPr>
        <p:spPr>
          <a:xfrm>
            <a:off x="6413072" y="2373449"/>
            <a:ext cx="0" cy="6221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86F982B-6F33-3464-7CD3-08B22D46041F}"/>
              </a:ext>
            </a:extLst>
          </p:cNvPr>
          <p:cNvSpPr txBox="1"/>
          <p:nvPr/>
        </p:nvSpPr>
        <p:spPr>
          <a:xfrm>
            <a:off x="1194891" y="3515312"/>
            <a:ext cx="1847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Hydrogen + </a:t>
            </a:r>
            <a:r>
              <a:rPr lang="en-US" sz="10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544AFF-6163-F08A-8374-7EEED69C01D0}"/>
              </a:ext>
            </a:extLst>
          </p:cNvPr>
          <p:cNvSpPr txBox="1"/>
          <p:nvPr/>
        </p:nvSpPr>
        <p:spPr>
          <a:xfrm>
            <a:off x="2217777" y="2642369"/>
            <a:ext cx="879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LT Std 55 Roman" panose="020B0503020203020204" pitchFamily="34" charset="0"/>
              </a:rPr>
              <a:t>only Hydrogen</a:t>
            </a:r>
            <a:endParaRPr lang="en-US" sz="1000" i="1" dirty="0">
              <a:latin typeface="Avenir LT Std 55 Roman" panose="020B05030202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F9DA80-5587-FCCA-572F-B441E7881610}"/>
              </a:ext>
            </a:extLst>
          </p:cNvPr>
          <p:cNvSpPr txBox="1"/>
          <p:nvPr/>
        </p:nvSpPr>
        <p:spPr>
          <a:xfrm>
            <a:off x="1418303" y="4242843"/>
            <a:ext cx="1021966" cy="246221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only </a:t>
            </a:r>
            <a:r>
              <a:rPr lang="en-US" sz="10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  <a:endParaRPr lang="en-US" sz="1000" dirty="0">
              <a:solidFill>
                <a:schemeClr val="bg1"/>
              </a:solidFill>
              <a:latin typeface="Avenir LT Std 55 Roman" panose="020B0503020203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78D85A-781C-8F26-13AF-E37D509CD36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211720" y="4365954"/>
            <a:ext cx="206583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204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16905</TotalTime>
  <Words>836</Words>
  <Application>Microsoft Macintosh PowerPoint</Application>
  <PresentationFormat>On-screen Show (4:3)</PresentationFormat>
  <Paragraphs>394</Paragraphs>
  <Slides>34</Slides>
  <Notes>10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Avenir LT Std 55 Roman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Li, Anna X. (Anna)</dc:creator>
  <cp:lastModifiedBy>Anna Li</cp:lastModifiedBy>
  <cp:revision>8</cp:revision>
  <cp:lastPrinted>2022-09-29T19:52:34Z</cp:lastPrinted>
  <dcterms:created xsi:type="dcterms:W3CDTF">2022-06-23T19:02:17Z</dcterms:created>
  <dcterms:modified xsi:type="dcterms:W3CDTF">2024-07-09T20:49:19Z</dcterms:modified>
</cp:coreProperties>
</file>